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866313" cy="67357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2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71697" y="952246"/>
            <a:ext cx="2800604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39365" y="2009012"/>
            <a:ext cx="5065268" cy="3415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9807" y="25400"/>
            <a:ext cx="734314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1800" dirty="0" smtClean="0"/>
              <a:t>МБДОУ </a:t>
            </a:r>
            <a:r>
              <a:rPr lang="ru-RU" sz="1800" dirty="0" smtClean="0"/>
              <a:t>«Детский сад № </a:t>
            </a:r>
            <a:r>
              <a:rPr lang="ru-RU" sz="1800" dirty="0" smtClean="0"/>
              <a:t>3  «Алёнушка </a:t>
            </a:r>
            <a:r>
              <a:rPr lang="ru-RU" sz="1800" dirty="0" smtClean="0"/>
              <a:t>»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г </a:t>
            </a:r>
            <a:r>
              <a:rPr lang="ru-RU" sz="1800" dirty="0"/>
              <a:t>К</a:t>
            </a:r>
            <a:r>
              <a:rPr lang="ru-RU" sz="1800" dirty="0" smtClean="0"/>
              <a:t>аспийск</a:t>
            </a:r>
            <a:endParaRPr sz="1800" dirty="0"/>
          </a:p>
        </p:txBody>
      </p:sp>
      <p:sp>
        <p:nvSpPr>
          <p:cNvPr id="3" name="object 3"/>
          <p:cNvSpPr/>
          <p:nvPr/>
        </p:nvSpPr>
        <p:spPr>
          <a:xfrm>
            <a:off x="208788" y="2240279"/>
            <a:ext cx="8935211" cy="12496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62000" y="1638045"/>
            <a:ext cx="731520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2800" b="1" spc="-20">
                <a:solidFill>
                  <a:srgbClr val="001F5F"/>
                </a:solidFill>
                <a:latin typeface="Times New Roman"/>
                <a:cs typeface="Times New Roman"/>
              </a:rPr>
              <a:t>Методический </a:t>
            </a:r>
            <a:r>
              <a:rPr lang="ru-RU" sz="2800" b="1" spc="-2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 </a:t>
            </a:r>
            <a:r>
              <a:rPr lang="ru-RU" sz="28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материал </a:t>
            </a:r>
            <a:r>
              <a:rPr sz="2800" b="1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b="1" spc="-5">
                <a:solidFill>
                  <a:srgbClr val="001F5F"/>
                </a:solidFill>
                <a:latin typeface="Times New Roman"/>
                <a:cs typeface="Times New Roman"/>
              </a:rPr>
              <a:t>для</a:t>
            </a:r>
            <a:r>
              <a:rPr sz="2800" b="1" spc="15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ru-RU" sz="2800" b="1" spc="1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</a:t>
            </a:r>
            <a:r>
              <a:rPr sz="2800" b="1" spc="-30" smtClean="0">
                <a:solidFill>
                  <a:srgbClr val="001F5F"/>
                </a:solidFill>
                <a:latin typeface="Times New Roman"/>
                <a:cs typeface="Times New Roman"/>
              </a:rPr>
              <a:t>педагогов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05400" y="5281422"/>
            <a:ext cx="3733800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2710" algn="r">
              <a:lnSpc>
                <a:spcPct val="100000"/>
              </a:lnSpc>
              <a:spcBef>
                <a:spcPts val="100"/>
              </a:spcBef>
            </a:pPr>
            <a:r>
              <a:rPr sz="1400" b="1" i="1" spc="-5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Составител</a:t>
            </a:r>
            <a:r>
              <a:rPr lang="ru-RU" sz="1400" b="1" i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ь</a:t>
            </a:r>
            <a:r>
              <a:rPr lang="ru-RU" sz="1400" b="1" i="1" spc="-5" dirty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lang="ru-RU" sz="1400" b="1" i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/>
            </a:r>
            <a:br>
              <a:rPr lang="ru-RU" sz="1400" b="1" i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</a:br>
            <a:r>
              <a:rPr sz="1400" b="1" i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ru-RU" sz="1400" b="1" i="1" spc="-5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Чигалиева</a:t>
            </a:r>
            <a:r>
              <a:rPr lang="ru-RU" sz="1400" b="1" i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Светлана </a:t>
            </a:r>
            <a:r>
              <a:rPr lang="ru-RU" sz="1400" b="1" i="1" spc="-5" dirty="0" err="1">
                <a:solidFill>
                  <a:srgbClr val="001F5F"/>
                </a:solidFill>
                <a:latin typeface="Times New Roman"/>
                <a:cs typeface="Times New Roman"/>
              </a:rPr>
              <a:t>Э</a:t>
            </a:r>
            <a:r>
              <a:rPr lang="ru-RU" sz="1400" b="1" i="1" spc="-5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мирбековна</a:t>
            </a:r>
            <a:r>
              <a:rPr lang="ru-RU" sz="1400" b="1" i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,</a:t>
            </a:r>
            <a:r>
              <a:rPr lang="ru-RU" sz="1400" b="1" i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/>
            </a:r>
            <a:br>
              <a:rPr lang="ru-RU" sz="1400" b="1" i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</a:br>
            <a:r>
              <a:rPr sz="1400" b="1" i="1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старший</a:t>
            </a:r>
            <a:r>
              <a:rPr sz="1400" b="1" i="1" spc="-9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b="1" i="1" spc="-10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воспитатель</a:t>
            </a:r>
            <a:r>
              <a:rPr lang="ru-RU" sz="1400" b="1" i="1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pic>
        <p:nvPicPr>
          <p:cNvPr id="7" name="Рисунок 6" descr="emblema_52_w800_h60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100" y="3352800"/>
            <a:ext cx="2590800" cy="2590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4001" y="139065"/>
            <a:ext cx="78378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Методические рекомендации воспитателям </a:t>
            </a:r>
            <a:r>
              <a:rPr sz="1800" b="1" spc="-5" dirty="0">
                <a:latin typeface="Times New Roman"/>
                <a:cs typeface="Times New Roman"/>
              </a:rPr>
              <a:t>по построению </a:t>
            </a:r>
            <a:r>
              <a:rPr sz="1800" b="1" spc="-15" dirty="0">
                <a:latin typeface="Times New Roman"/>
                <a:cs typeface="Times New Roman"/>
              </a:rPr>
              <a:t>модели</a:t>
            </a:r>
            <a:r>
              <a:rPr sz="1800" b="1" spc="13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проекта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200" y="1366520"/>
            <a:ext cx="25609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9085" algn="l"/>
                <a:tab pos="299720" algn="l"/>
                <a:tab pos="1654175" algn="l"/>
              </a:tabLst>
            </a:pPr>
            <a:r>
              <a:rPr sz="1800" spc="-5" dirty="0">
                <a:latin typeface="Times New Roman"/>
                <a:cs typeface="Times New Roman"/>
              </a:rPr>
              <a:t>Ал</a:t>
            </a:r>
            <a:r>
              <a:rPr sz="1800" spc="-45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оритмы	</a:t>
            </a:r>
            <a:r>
              <a:rPr sz="1800" spc="-20" dirty="0">
                <a:latin typeface="Times New Roman"/>
                <a:cs typeface="Times New Roman"/>
              </a:rPr>
              <a:t>д</a:t>
            </a:r>
            <a:r>
              <a:rPr sz="1800" dirty="0">
                <a:latin typeface="Times New Roman"/>
                <a:cs typeface="Times New Roman"/>
              </a:rPr>
              <a:t>ей</a:t>
            </a:r>
            <a:r>
              <a:rPr sz="1800" spc="5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</a:t>
            </a:r>
            <a:r>
              <a:rPr sz="1800" spc="5" dirty="0">
                <a:latin typeface="Times New Roman"/>
                <a:cs typeface="Times New Roman"/>
              </a:rPr>
              <a:t>в</a:t>
            </a:r>
            <a:r>
              <a:rPr sz="1800" spc="-5" dirty="0">
                <a:latin typeface="Times New Roman"/>
                <a:cs typeface="Times New Roman"/>
              </a:rPr>
              <a:t>ий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01467" y="790143"/>
            <a:ext cx="5786755" cy="876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589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По </a:t>
            </a:r>
            <a:r>
              <a:rPr sz="1800" dirty="0">
                <a:latin typeface="Times New Roman"/>
                <a:cs typeface="Times New Roman"/>
              </a:rPr>
              <a:t>Е. С.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Евдокимовой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214755" algn="l"/>
                <a:tab pos="1572895" algn="l"/>
                <a:tab pos="2350135" algn="l"/>
                <a:tab pos="3429635" algn="l"/>
                <a:tab pos="3766820" algn="l"/>
                <a:tab pos="4685665" algn="l"/>
              </a:tabLst>
            </a:pPr>
            <a:r>
              <a:rPr sz="1800" spc="-5" dirty="0">
                <a:latin typeface="Times New Roman"/>
                <a:cs typeface="Times New Roman"/>
              </a:rPr>
              <a:t>взрослого	</a:t>
            </a:r>
            <a:r>
              <a:rPr sz="1800" dirty="0">
                <a:latin typeface="Times New Roman"/>
                <a:cs typeface="Times New Roman"/>
              </a:rPr>
              <a:t>и	</a:t>
            </a:r>
            <a:r>
              <a:rPr sz="1800" spc="-5" dirty="0">
                <a:latin typeface="Times New Roman"/>
                <a:cs typeface="Times New Roman"/>
              </a:rPr>
              <a:t>детей	строятся	</a:t>
            </a:r>
            <a:r>
              <a:rPr sz="1800" dirty="0">
                <a:latin typeface="Times New Roman"/>
                <a:cs typeface="Times New Roman"/>
              </a:rPr>
              <a:t>с	</a:t>
            </a:r>
            <a:r>
              <a:rPr sz="1800" spc="-15" dirty="0">
                <a:latin typeface="Times New Roman"/>
                <a:cs typeface="Times New Roman"/>
              </a:rPr>
              <a:t>учетом	</a:t>
            </a:r>
            <a:r>
              <a:rPr sz="1800" spc="-5" dirty="0">
                <a:latin typeface="Times New Roman"/>
                <a:cs typeface="Times New Roman"/>
              </a:rPr>
              <a:t>возрастной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200" y="1640840"/>
            <a:ext cx="8558530" cy="3043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дифференциации.</a:t>
            </a:r>
            <a:endParaRPr sz="1800">
              <a:latin typeface="Times New Roman"/>
              <a:cs typeface="Times New Roman"/>
            </a:endParaRPr>
          </a:p>
          <a:p>
            <a:pPr marL="299085" marR="5080" indent="-286385" algn="just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современной </a:t>
            </a:r>
            <a:r>
              <a:rPr sz="1800" spc="-15" dirty="0">
                <a:latin typeface="Times New Roman"/>
                <a:cs typeface="Times New Roman"/>
              </a:rPr>
              <a:t>практике </a:t>
            </a:r>
            <a:r>
              <a:rPr sz="1800" spc="-5" dirty="0">
                <a:latin typeface="Times New Roman"/>
                <a:cs typeface="Times New Roman"/>
              </a:rPr>
              <a:t>выделяется </a:t>
            </a:r>
            <a:r>
              <a:rPr sz="1800" spc="-20" dirty="0">
                <a:latin typeface="Times New Roman"/>
                <a:cs typeface="Times New Roman"/>
              </a:rPr>
              <a:t>несколько </a:t>
            </a:r>
            <a:r>
              <a:rPr sz="1800" spc="-5" dirty="0">
                <a:latin typeface="Times New Roman"/>
                <a:cs typeface="Times New Roman"/>
              </a:rPr>
              <a:t>этапов </a:t>
            </a:r>
            <a:r>
              <a:rPr sz="1800" dirty="0">
                <a:latin typeface="Times New Roman"/>
                <a:cs typeface="Times New Roman"/>
              </a:rPr>
              <a:t>(с </a:t>
            </a:r>
            <a:r>
              <a:rPr sz="1800" spc="-15" dirty="0">
                <a:latin typeface="Times New Roman"/>
                <a:cs typeface="Times New Roman"/>
              </a:rPr>
              <a:t>учетом </a:t>
            </a:r>
            <a:r>
              <a:rPr sz="1800" dirty="0">
                <a:latin typeface="Times New Roman"/>
                <a:cs typeface="Times New Roman"/>
              </a:rPr>
              <a:t>возраста) </a:t>
            </a:r>
            <a:r>
              <a:rPr sz="1800" spc="5" dirty="0">
                <a:latin typeface="Times New Roman"/>
                <a:cs typeface="Times New Roman"/>
              </a:rPr>
              <a:t>освоения  </a:t>
            </a:r>
            <a:r>
              <a:rPr sz="1800" spc="-5" dirty="0">
                <a:latin typeface="Times New Roman"/>
                <a:cs typeface="Times New Roman"/>
              </a:rPr>
              <a:t>проектной </a:t>
            </a:r>
            <a:r>
              <a:rPr sz="1800" dirty="0">
                <a:latin typeface="Times New Roman"/>
                <a:cs typeface="Times New Roman"/>
              </a:rPr>
              <a:t>деятельности, </a:t>
            </a:r>
            <a:r>
              <a:rPr sz="1800" spc="-25" dirty="0">
                <a:latin typeface="Times New Roman"/>
                <a:cs typeface="Times New Roman"/>
              </a:rPr>
              <a:t>которые необходимо </a:t>
            </a:r>
            <a:r>
              <a:rPr sz="1800" spc="-15" dirty="0">
                <a:latin typeface="Times New Roman"/>
                <a:cs typeface="Times New Roman"/>
              </a:rPr>
              <a:t>учитывать </a:t>
            </a:r>
            <a:r>
              <a:rPr sz="1800" spc="-5" dirty="0">
                <a:latin typeface="Times New Roman"/>
                <a:cs typeface="Times New Roman"/>
              </a:rPr>
              <a:t>при выборе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5" dirty="0">
                <a:latin typeface="Times New Roman"/>
                <a:cs typeface="Times New Roman"/>
              </a:rPr>
              <a:t>построении  </a:t>
            </a:r>
            <a:r>
              <a:rPr sz="1800" spc="-10" dirty="0">
                <a:latin typeface="Times New Roman"/>
                <a:cs typeface="Times New Roman"/>
              </a:rPr>
              <a:t>модели </a:t>
            </a:r>
            <a:r>
              <a:rPr sz="1800" spc="-30" dirty="0">
                <a:latin typeface="Times New Roman"/>
                <a:cs typeface="Times New Roman"/>
              </a:rPr>
              <a:t>будущего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проекта.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2997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Первый этап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20" dirty="0">
                <a:latin typeface="Times New Roman"/>
                <a:cs typeface="Times New Roman"/>
              </a:rPr>
              <a:t>подражательско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5" dirty="0">
                <a:latin typeface="Times New Roman"/>
                <a:cs typeface="Times New Roman"/>
              </a:rPr>
              <a:t>исполнительский, </a:t>
            </a:r>
            <a:r>
              <a:rPr sz="1800" dirty="0">
                <a:latin typeface="Times New Roman"/>
                <a:cs typeface="Times New Roman"/>
              </a:rPr>
              <a:t>реализация </a:t>
            </a:r>
            <a:r>
              <a:rPr sz="1800" spc="-25" dirty="0">
                <a:latin typeface="Times New Roman"/>
                <a:cs typeface="Times New Roman"/>
              </a:rPr>
              <a:t>которого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возможна</a:t>
            </a:r>
            <a:endParaRPr sz="18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с </a:t>
            </a:r>
            <a:r>
              <a:rPr sz="1800" b="1" spc="-5" dirty="0">
                <a:latin typeface="Times New Roman"/>
                <a:cs typeface="Times New Roman"/>
              </a:rPr>
              <a:t>детьми </a:t>
            </a:r>
            <a:r>
              <a:rPr sz="1800" b="1" dirty="0">
                <a:latin typeface="Times New Roman"/>
                <a:cs typeface="Times New Roman"/>
              </a:rPr>
              <a:t>3,5 – 5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40" dirty="0">
                <a:latin typeface="Times New Roman"/>
                <a:cs typeface="Times New Roman"/>
              </a:rPr>
              <a:t>лет.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b="1" spc="-10" dirty="0">
                <a:latin typeface="Times New Roman"/>
                <a:cs typeface="Times New Roman"/>
              </a:rPr>
              <a:t>Второй </a:t>
            </a:r>
            <a:r>
              <a:rPr sz="1800" b="1" spc="-5" dirty="0">
                <a:latin typeface="Times New Roman"/>
                <a:cs typeface="Times New Roman"/>
              </a:rPr>
              <a:t>этап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развивающий, </a:t>
            </a:r>
            <a:r>
              <a:rPr sz="1800" dirty="0">
                <a:latin typeface="Times New Roman"/>
                <a:cs typeface="Times New Roman"/>
              </a:rPr>
              <a:t>он </a:t>
            </a:r>
            <a:r>
              <a:rPr sz="1800" spc="-5" dirty="0">
                <a:latin typeface="Times New Roman"/>
                <a:cs typeface="Times New Roman"/>
              </a:rPr>
              <a:t>характерен </a:t>
            </a:r>
            <a:r>
              <a:rPr sz="1800" b="1" dirty="0">
                <a:latin typeface="Times New Roman"/>
                <a:cs typeface="Times New Roman"/>
              </a:rPr>
              <a:t>для </a:t>
            </a:r>
            <a:r>
              <a:rPr sz="1800" b="1" spc="-5" dirty="0">
                <a:latin typeface="Times New Roman"/>
                <a:cs typeface="Times New Roman"/>
              </a:rPr>
              <a:t>детей </a:t>
            </a:r>
            <a:r>
              <a:rPr sz="1800" b="1" dirty="0">
                <a:latin typeface="Times New Roman"/>
                <a:cs typeface="Times New Roman"/>
              </a:rPr>
              <a:t>5 – 6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spc="-40" dirty="0">
                <a:latin typeface="Times New Roman"/>
                <a:cs typeface="Times New Roman"/>
              </a:rPr>
              <a:t>лет.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"/>
            </a:pPr>
            <a:endParaRPr sz="185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"/>
              <a:tabLst>
                <a:tab pos="299720" algn="l"/>
              </a:tabLst>
            </a:pPr>
            <a:r>
              <a:rPr sz="1800" b="1" spc="-20" dirty="0">
                <a:latin typeface="Times New Roman"/>
                <a:cs typeface="Times New Roman"/>
              </a:rPr>
              <a:t>Третий </a:t>
            </a:r>
            <a:r>
              <a:rPr sz="1800" b="1" spc="-5" dirty="0">
                <a:latin typeface="Times New Roman"/>
                <a:cs typeface="Times New Roman"/>
              </a:rPr>
              <a:t>этап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творческий, </a:t>
            </a:r>
            <a:r>
              <a:rPr sz="1800" dirty="0">
                <a:latin typeface="Times New Roman"/>
                <a:cs typeface="Times New Roman"/>
              </a:rPr>
              <a:t>он </a:t>
            </a:r>
            <a:r>
              <a:rPr sz="1800" spc="-5" dirty="0">
                <a:latin typeface="Times New Roman"/>
                <a:cs typeface="Times New Roman"/>
              </a:rPr>
              <a:t>характерен </a:t>
            </a:r>
            <a:r>
              <a:rPr sz="1800" b="1" dirty="0">
                <a:latin typeface="Times New Roman"/>
                <a:cs typeface="Times New Roman"/>
              </a:rPr>
              <a:t>для </a:t>
            </a:r>
            <a:r>
              <a:rPr sz="1800" b="1" spc="-5" dirty="0">
                <a:latin typeface="Times New Roman"/>
                <a:cs typeface="Times New Roman"/>
              </a:rPr>
              <a:t>детей </a:t>
            </a:r>
            <a:r>
              <a:rPr sz="1800" b="1" dirty="0">
                <a:latin typeface="Times New Roman"/>
                <a:cs typeface="Times New Roman"/>
              </a:rPr>
              <a:t>6 – 7</a:t>
            </a:r>
            <a:r>
              <a:rPr sz="1800" b="1" spc="30" dirty="0">
                <a:latin typeface="Times New Roman"/>
                <a:cs typeface="Times New Roman"/>
              </a:rPr>
              <a:t> </a:t>
            </a:r>
            <a:r>
              <a:rPr sz="1800" b="1" spc="-40" dirty="0">
                <a:latin typeface="Times New Roman"/>
                <a:cs typeface="Times New Roman"/>
              </a:rPr>
              <a:t>лет.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96949" y="140588"/>
            <a:ext cx="61480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5" dirty="0">
                <a:solidFill>
                  <a:srgbClr val="000000"/>
                </a:solidFill>
              </a:rPr>
              <a:t>Технология, </a:t>
            </a:r>
            <a:r>
              <a:rPr sz="2000" spc="-5" dirty="0">
                <a:solidFill>
                  <a:srgbClr val="000000"/>
                </a:solidFill>
              </a:rPr>
              <a:t>этапы </a:t>
            </a:r>
            <a:r>
              <a:rPr sz="2000" spc="-10" dirty="0">
                <a:solidFill>
                  <a:srgbClr val="000000"/>
                </a:solidFill>
              </a:rPr>
              <a:t>разработки </a:t>
            </a:r>
            <a:r>
              <a:rPr sz="2000" dirty="0">
                <a:solidFill>
                  <a:srgbClr val="000000"/>
                </a:solidFill>
              </a:rPr>
              <a:t>и </a:t>
            </a:r>
            <a:r>
              <a:rPr sz="2000" spc="-10" dirty="0">
                <a:solidFill>
                  <a:srgbClr val="000000"/>
                </a:solidFill>
              </a:rPr>
              <a:t>проведения</a:t>
            </a:r>
            <a:r>
              <a:rPr sz="2000" spc="-55" dirty="0">
                <a:solidFill>
                  <a:srgbClr val="000000"/>
                </a:solidFill>
              </a:rPr>
              <a:t> </a:t>
            </a:r>
            <a:r>
              <a:rPr sz="2000" spc="-5" dirty="0">
                <a:solidFill>
                  <a:srgbClr val="000000"/>
                </a:solidFill>
              </a:rPr>
              <a:t>проекта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258267" y="852931"/>
            <a:ext cx="8628380" cy="5146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imes New Roman"/>
                <a:cs typeface="Times New Roman"/>
              </a:rPr>
              <a:t>Целеполагание</a:t>
            </a:r>
            <a:endParaRPr sz="16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dirty="0">
                <a:latin typeface="Times New Roman"/>
                <a:cs typeface="Times New Roman"/>
              </a:rPr>
              <a:t>Поставить </a:t>
            </a:r>
            <a:r>
              <a:rPr sz="1600" spc="-10" dirty="0">
                <a:latin typeface="Times New Roman"/>
                <a:cs typeface="Times New Roman"/>
              </a:rPr>
              <a:t>цель, </a:t>
            </a:r>
            <a:r>
              <a:rPr sz="1600" spc="-25" dirty="0">
                <a:latin typeface="Times New Roman"/>
                <a:cs typeface="Times New Roman"/>
              </a:rPr>
              <a:t>исходя </a:t>
            </a:r>
            <a:r>
              <a:rPr sz="1600" spc="-5" dirty="0">
                <a:latin typeface="Times New Roman"/>
                <a:cs typeface="Times New Roman"/>
              </a:rPr>
              <a:t>из интересов и </a:t>
            </a:r>
            <a:r>
              <a:rPr sz="1600" dirty="0">
                <a:latin typeface="Times New Roman"/>
                <a:cs typeface="Times New Roman"/>
              </a:rPr>
              <a:t>потребностей</a:t>
            </a:r>
            <a:r>
              <a:rPr sz="1600" spc="19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детей;</a:t>
            </a:r>
            <a:endParaRPr sz="16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spc="-15" dirty="0">
                <a:latin typeface="Times New Roman"/>
                <a:cs typeface="Times New Roman"/>
              </a:rPr>
              <a:t>Вовлечь </a:t>
            </a:r>
            <a:r>
              <a:rPr sz="1600" spc="-10" dirty="0">
                <a:latin typeface="Times New Roman"/>
                <a:cs typeface="Times New Roman"/>
              </a:rPr>
              <a:t>воспитанников </a:t>
            </a:r>
            <a:r>
              <a:rPr sz="1600" spc="-5" dirty="0">
                <a:latin typeface="Times New Roman"/>
                <a:cs typeface="Times New Roman"/>
              </a:rPr>
              <a:t>в решение </a:t>
            </a:r>
            <a:r>
              <a:rPr sz="1600" spc="-10" dirty="0">
                <a:latin typeface="Times New Roman"/>
                <a:cs typeface="Times New Roman"/>
              </a:rPr>
              <a:t>проблемы (обозначение </a:t>
            </a:r>
            <a:r>
              <a:rPr sz="1600" spc="-15" dirty="0">
                <a:latin typeface="Times New Roman"/>
                <a:cs typeface="Times New Roman"/>
              </a:rPr>
              <a:t>детской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цели).</a:t>
            </a:r>
            <a:endParaRPr sz="16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latin typeface="Times New Roman"/>
                <a:cs typeface="Times New Roman"/>
              </a:rPr>
              <a:t>Изучить </a:t>
            </a:r>
            <a:r>
              <a:rPr sz="1600" spc="-5" dirty="0">
                <a:latin typeface="Times New Roman"/>
                <a:cs typeface="Times New Roman"/>
              </a:rPr>
              <a:t>программно – </a:t>
            </a:r>
            <a:r>
              <a:rPr sz="1600" spc="-10" dirty="0">
                <a:latin typeface="Times New Roman"/>
                <a:cs typeface="Times New Roman"/>
              </a:rPr>
              <a:t>методический материал </a:t>
            </a:r>
            <a:r>
              <a:rPr sz="1600" spc="-5" dirty="0">
                <a:latin typeface="Times New Roman"/>
                <a:cs typeface="Times New Roman"/>
              </a:rPr>
              <a:t>к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spc="-30" dirty="0">
                <a:latin typeface="Times New Roman"/>
                <a:cs typeface="Times New Roman"/>
              </a:rPr>
              <a:t>проекту.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b="1" spc="-10" dirty="0">
                <a:latin typeface="Times New Roman"/>
                <a:cs typeface="Times New Roman"/>
              </a:rPr>
              <a:t>Разработка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проекта</a:t>
            </a:r>
            <a:endParaRPr sz="16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latin typeface="Times New Roman"/>
                <a:cs typeface="Times New Roman"/>
              </a:rPr>
              <a:t>Разработать план </a:t>
            </a:r>
            <a:r>
              <a:rPr sz="1600" dirty="0">
                <a:latin typeface="Times New Roman"/>
                <a:cs typeface="Times New Roman"/>
              </a:rPr>
              <a:t>проекта </a:t>
            </a:r>
            <a:r>
              <a:rPr sz="1600" spc="-5" dirty="0">
                <a:latin typeface="Times New Roman"/>
                <a:cs typeface="Times New Roman"/>
              </a:rPr>
              <a:t>и </a:t>
            </a:r>
            <a:r>
              <a:rPr sz="1600" spc="-15" dirty="0">
                <a:latin typeface="Times New Roman"/>
                <a:cs typeface="Times New Roman"/>
              </a:rPr>
              <a:t>ознакомить, </a:t>
            </a:r>
            <a:r>
              <a:rPr sz="1600" spc="-20" dirty="0">
                <a:latin typeface="Times New Roman"/>
                <a:cs typeface="Times New Roman"/>
              </a:rPr>
              <a:t>обсудить </a:t>
            </a:r>
            <a:r>
              <a:rPr sz="1600" spc="-10" dirty="0">
                <a:latin typeface="Times New Roman"/>
                <a:cs typeface="Times New Roman"/>
              </a:rPr>
              <a:t>план </a:t>
            </a:r>
            <a:r>
              <a:rPr sz="1600" dirty="0">
                <a:latin typeface="Times New Roman"/>
                <a:cs typeface="Times New Roman"/>
              </a:rPr>
              <a:t>проекта </a:t>
            </a:r>
            <a:r>
              <a:rPr sz="1600" spc="-5" dirty="0">
                <a:latin typeface="Times New Roman"/>
                <a:cs typeface="Times New Roman"/>
              </a:rPr>
              <a:t>с </a:t>
            </a:r>
            <a:r>
              <a:rPr sz="1600" dirty="0">
                <a:latin typeface="Times New Roman"/>
                <a:cs typeface="Times New Roman"/>
              </a:rPr>
              <a:t>семьями</a:t>
            </a:r>
            <a:r>
              <a:rPr sz="1600" spc="254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воспитанников;</a:t>
            </a:r>
            <a:endParaRPr sz="1600">
              <a:latin typeface="Times New Roman"/>
              <a:cs typeface="Times New Roman"/>
            </a:endParaRPr>
          </a:p>
          <a:p>
            <a:pPr marL="299085" marR="6350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latin typeface="Times New Roman"/>
                <a:cs typeface="Times New Roman"/>
              </a:rPr>
              <a:t>Обратиться </a:t>
            </a:r>
            <a:r>
              <a:rPr sz="1600" dirty="0">
                <a:latin typeface="Times New Roman"/>
                <a:cs typeface="Times New Roman"/>
              </a:rPr>
              <a:t>за </a:t>
            </a:r>
            <a:r>
              <a:rPr sz="1600" spc="-10" dirty="0">
                <a:latin typeface="Times New Roman"/>
                <a:cs typeface="Times New Roman"/>
              </a:rPr>
              <a:t>рекомендациями </a:t>
            </a:r>
            <a:r>
              <a:rPr sz="1600" spc="-5" dirty="0">
                <a:latin typeface="Times New Roman"/>
                <a:cs typeface="Times New Roman"/>
              </a:rPr>
              <a:t>к </a:t>
            </a:r>
            <a:r>
              <a:rPr sz="1600" dirty="0">
                <a:latin typeface="Times New Roman"/>
                <a:cs typeface="Times New Roman"/>
              </a:rPr>
              <a:t>специалистам </a:t>
            </a:r>
            <a:r>
              <a:rPr sz="1600" spc="-35" dirty="0">
                <a:latin typeface="Times New Roman"/>
                <a:cs typeface="Times New Roman"/>
              </a:rPr>
              <a:t>ДОУ </a:t>
            </a:r>
            <a:r>
              <a:rPr sz="1600" spc="-5" dirty="0">
                <a:latin typeface="Times New Roman"/>
                <a:cs typeface="Times New Roman"/>
              </a:rPr>
              <a:t>(музыкальный </a:t>
            </a:r>
            <a:r>
              <a:rPr sz="1600" spc="-15" dirty="0">
                <a:latin typeface="Times New Roman"/>
                <a:cs typeface="Times New Roman"/>
              </a:rPr>
              <a:t>руководитель, </a:t>
            </a:r>
            <a:r>
              <a:rPr sz="1600" spc="-10" dirty="0">
                <a:latin typeface="Times New Roman"/>
                <a:cs typeface="Times New Roman"/>
              </a:rPr>
              <a:t>инструктор  </a:t>
            </a:r>
            <a:r>
              <a:rPr sz="1600" spc="-5" dirty="0">
                <a:latin typeface="Times New Roman"/>
                <a:cs typeface="Times New Roman"/>
              </a:rPr>
              <a:t>по </a:t>
            </a:r>
            <a:r>
              <a:rPr sz="1600" spc="-10" dirty="0">
                <a:latin typeface="Times New Roman"/>
                <a:cs typeface="Times New Roman"/>
              </a:rPr>
              <a:t>физической </a:t>
            </a:r>
            <a:r>
              <a:rPr sz="1600" spc="-25" dirty="0">
                <a:latin typeface="Times New Roman"/>
                <a:cs typeface="Times New Roman"/>
              </a:rPr>
              <a:t>культуре, </a:t>
            </a:r>
            <a:r>
              <a:rPr sz="1600" spc="-5" dirty="0">
                <a:latin typeface="Times New Roman"/>
                <a:cs typeface="Times New Roman"/>
              </a:rPr>
              <a:t>специалист по изодеятельности и</a:t>
            </a:r>
            <a:r>
              <a:rPr sz="1600" spc="254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др.);</a:t>
            </a:r>
            <a:endParaRPr sz="16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latin typeface="Times New Roman"/>
                <a:cs typeface="Times New Roman"/>
              </a:rPr>
              <a:t>Собрать информацию, материал, </a:t>
            </a:r>
            <a:r>
              <a:rPr sz="1600" dirty="0">
                <a:latin typeface="Times New Roman"/>
                <a:cs typeface="Times New Roman"/>
              </a:rPr>
              <a:t>пособия, </a:t>
            </a:r>
            <a:r>
              <a:rPr sz="1600" spc="-15" dirty="0">
                <a:latin typeface="Times New Roman"/>
                <a:cs typeface="Times New Roman"/>
              </a:rPr>
              <a:t>атрибуты </a:t>
            </a:r>
            <a:r>
              <a:rPr sz="1600" spc="-5" dirty="0">
                <a:latin typeface="Times New Roman"/>
                <a:cs typeface="Times New Roman"/>
              </a:rPr>
              <a:t>для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проекта.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latin typeface="Times New Roman"/>
                <a:cs typeface="Times New Roman"/>
              </a:rPr>
              <a:t>Выполнение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проекта</a:t>
            </a:r>
            <a:endParaRPr sz="1600">
              <a:latin typeface="Times New Roman"/>
              <a:cs typeface="Times New Roman"/>
            </a:endParaRPr>
          </a:p>
          <a:p>
            <a:pPr marL="299085" marR="5080" indent="-286385" algn="just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1600" spc="-5" dirty="0">
                <a:latin typeface="Times New Roman"/>
                <a:cs typeface="Times New Roman"/>
              </a:rPr>
              <a:t>Провести запланированные формы работы с детьми </a:t>
            </a:r>
            <a:r>
              <a:rPr sz="1600" spc="-25" dirty="0">
                <a:latin typeface="Times New Roman"/>
                <a:cs typeface="Times New Roman"/>
              </a:rPr>
              <a:t>(ООД, </a:t>
            </a:r>
            <a:r>
              <a:rPr sz="1600" spc="-15" dirty="0">
                <a:latin typeface="Times New Roman"/>
                <a:cs typeface="Times New Roman"/>
              </a:rPr>
              <a:t>наблюдения, </a:t>
            </a:r>
            <a:r>
              <a:rPr sz="1600" spc="-5" dirty="0">
                <a:latin typeface="Times New Roman"/>
                <a:cs typeface="Times New Roman"/>
              </a:rPr>
              <a:t>игры, </a:t>
            </a:r>
            <a:r>
              <a:rPr sz="1600" spc="-10" dirty="0">
                <a:latin typeface="Times New Roman"/>
                <a:cs typeface="Times New Roman"/>
              </a:rPr>
              <a:t>экскурсии,  </a:t>
            </a:r>
            <a:r>
              <a:rPr sz="1600" spc="-5" dirty="0">
                <a:latin typeface="Times New Roman"/>
                <a:cs typeface="Times New Roman"/>
              </a:rPr>
              <a:t>чтение </a:t>
            </a:r>
            <a:r>
              <a:rPr sz="1600" spc="-20" dirty="0">
                <a:latin typeface="Times New Roman"/>
                <a:cs typeface="Times New Roman"/>
              </a:rPr>
              <a:t>художественной </a:t>
            </a:r>
            <a:r>
              <a:rPr sz="1600" spc="-10" dirty="0">
                <a:latin typeface="Times New Roman"/>
                <a:cs typeface="Times New Roman"/>
              </a:rPr>
              <a:t>литературы, </a:t>
            </a:r>
            <a:r>
              <a:rPr sz="1600" spc="-5" dirty="0">
                <a:latin typeface="Times New Roman"/>
                <a:cs typeface="Times New Roman"/>
              </a:rPr>
              <a:t>рассматривание </a:t>
            </a:r>
            <a:r>
              <a:rPr sz="1600" spc="-10" dirty="0">
                <a:latin typeface="Times New Roman"/>
                <a:cs typeface="Times New Roman"/>
              </a:rPr>
              <a:t>картин, </a:t>
            </a:r>
            <a:r>
              <a:rPr sz="1600" dirty="0">
                <a:latin typeface="Times New Roman"/>
                <a:cs typeface="Times New Roman"/>
              </a:rPr>
              <a:t>иллюстраций, просмотр  </a:t>
            </a:r>
            <a:r>
              <a:rPr sz="1600" spc="-5" dirty="0">
                <a:latin typeface="Times New Roman"/>
                <a:cs typeface="Times New Roman"/>
              </a:rPr>
              <a:t>презентаций, </a:t>
            </a:r>
            <a:r>
              <a:rPr sz="1600" spc="-10" dirty="0">
                <a:latin typeface="Times New Roman"/>
                <a:cs typeface="Times New Roman"/>
              </a:rPr>
              <a:t>видеоматериалов, продуктивные виды </a:t>
            </a:r>
            <a:r>
              <a:rPr sz="1600" spc="-5" dirty="0">
                <a:latin typeface="Times New Roman"/>
                <a:cs typeface="Times New Roman"/>
              </a:rPr>
              <a:t>деятельности и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др.);</a:t>
            </a:r>
            <a:endParaRPr sz="16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spc="-15" dirty="0">
                <a:latin typeface="Times New Roman"/>
                <a:cs typeface="Times New Roman"/>
              </a:rPr>
              <a:t>Дать </a:t>
            </a:r>
            <a:r>
              <a:rPr sz="1600" spc="-10" dirty="0">
                <a:latin typeface="Times New Roman"/>
                <a:cs typeface="Times New Roman"/>
              </a:rPr>
              <a:t>домашнее </a:t>
            </a:r>
            <a:r>
              <a:rPr sz="1600" spc="-5" dirty="0">
                <a:latin typeface="Times New Roman"/>
                <a:cs typeface="Times New Roman"/>
              </a:rPr>
              <a:t>задание </a:t>
            </a:r>
            <a:r>
              <a:rPr sz="1600" spc="-10" dirty="0">
                <a:latin typeface="Times New Roman"/>
                <a:cs typeface="Times New Roman"/>
              </a:rPr>
              <a:t>родителям </a:t>
            </a:r>
            <a:r>
              <a:rPr sz="1600" spc="-5" dirty="0">
                <a:latin typeface="Times New Roman"/>
                <a:cs typeface="Times New Roman"/>
              </a:rPr>
              <a:t>и </a:t>
            </a:r>
            <a:r>
              <a:rPr sz="1600" spc="-10" dirty="0">
                <a:latin typeface="Times New Roman"/>
                <a:cs typeface="Times New Roman"/>
              </a:rPr>
              <a:t>детям </a:t>
            </a:r>
            <a:r>
              <a:rPr sz="1600" spc="-15" dirty="0">
                <a:latin typeface="Times New Roman"/>
                <a:cs typeface="Times New Roman"/>
              </a:rPr>
              <a:t>(изготовление </a:t>
            </a:r>
            <a:r>
              <a:rPr sz="1600" spc="-5" dirty="0">
                <a:latin typeface="Times New Roman"/>
                <a:cs typeface="Times New Roman"/>
              </a:rPr>
              <a:t>творческих </a:t>
            </a:r>
            <a:r>
              <a:rPr sz="1600" spc="-30" dirty="0">
                <a:latin typeface="Times New Roman"/>
                <a:cs typeface="Times New Roman"/>
              </a:rPr>
              <a:t>работ, </a:t>
            </a:r>
            <a:r>
              <a:rPr sz="1600" spc="-10" dirty="0">
                <a:latin typeface="Times New Roman"/>
                <a:cs typeface="Times New Roman"/>
              </a:rPr>
              <a:t>поделок </a:t>
            </a:r>
            <a:r>
              <a:rPr sz="1600" spc="-5" dirty="0">
                <a:latin typeface="Times New Roman"/>
                <a:cs typeface="Times New Roman"/>
              </a:rPr>
              <a:t>и</a:t>
            </a:r>
            <a:r>
              <a:rPr sz="1600" spc="3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др.)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latin typeface="Times New Roman"/>
                <a:cs typeface="Times New Roman"/>
              </a:rPr>
              <a:t>Презентация и </a:t>
            </a:r>
            <a:r>
              <a:rPr sz="1600" b="1" spc="-10" dirty="0">
                <a:latin typeface="Times New Roman"/>
                <a:cs typeface="Times New Roman"/>
              </a:rPr>
              <a:t>подведение</a:t>
            </a:r>
            <a:r>
              <a:rPr sz="1600" b="1" spc="85" dirty="0">
                <a:latin typeface="Times New Roman"/>
                <a:cs typeface="Times New Roman"/>
              </a:rPr>
              <a:t> </a:t>
            </a:r>
            <a:r>
              <a:rPr sz="1600" b="1" spc="-25" dirty="0">
                <a:latin typeface="Times New Roman"/>
                <a:cs typeface="Times New Roman"/>
              </a:rPr>
              <a:t>итогов</a:t>
            </a:r>
            <a:endParaRPr sz="16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latin typeface="Times New Roman"/>
                <a:cs typeface="Times New Roman"/>
              </a:rPr>
              <a:t>Оформление </a:t>
            </a:r>
            <a:r>
              <a:rPr sz="1600" spc="-5" dirty="0">
                <a:latin typeface="Times New Roman"/>
                <a:cs typeface="Times New Roman"/>
              </a:rPr>
              <a:t>проекта </a:t>
            </a:r>
            <a:r>
              <a:rPr sz="1600" spc="-10" dirty="0">
                <a:latin typeface="Times New Roman"/>
                <a:cs typeface="Times New Roman"/>
              </a:rPr>
              <a:t>педагогами </a:t>
            </a:r>
            <a:r>
              <a:rPr sz="1600" spc="-5" dirty="0">
                <a:latin typeface="Times New Roman"/>
                <a:cs typeface="Times New Roman"/>
              </a:rPr>
              <a:t>(в виде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презентации).</a:t>
            </a:r>
            <a:endParaRPr sz="1600">
              <a:latin typeface="Times New Roman"/>
              <a:cs typeface="Times New Roman"/>
            </a:endParaRPr>
          </a:p>
          <a:p>
            <a:pPr marL="299085" marR="8255" indent="-286385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600" dirty="0">
                <a:latin typeface="Times New Roman"/>
                <a:cs typeface="Times New Roman"/>
              </a:rPr>
              <a:t>Презентация проекта </a:t>
            </a:r>
            <a:r>
              <a:rPr sz="1600" spc="-5" dirty="0">
                <a:latin typeface="Times New Roman"/>
                <a:cs typeface="Times New Roman"/>
              </a:rPr>
              <a:t>педагогами: выступление </a:t>
            </a:r>
            <a:r>
              <a:rPr sz="1600" spc="-10" dirty="0">
                <a:latin typeface="Times New Roman"/>
                <a:cs typeface="Times New Roman"/>
              </a:rPr>
              <a:t>перед родителями </a:t>
            </a:r>
            <a:r>
              <a:rPr sz="1600" spc="-5" dirty="0">
                <a:latin typeface="Times New Roman"/>
                <a:cs typeface="Times New Roman"/>
              </a:rPr>
              <a:t>воспитанников, выступление  на </a:t>
            </a:r>
            <a:r>
              <a:rPr sz="1600" spc="-10" dirty="0">
                <a:latin typeface="Times New Roman"/>
                <a:cs typeface="Times New Roman"/>
              </a:rPr>
              <a:t>педсовете, </a:t>
            </a:r>
            <a:r>
              <a:rPr sz="1600" spc="-5" dirty="0">
                <a:latin typeface="Times New Roman"/>
                <a:cs typeface="Times New Roman"/>
              </a:rPr>
              <a:t>семинаре </a:t>
            </a:r>
            <a:r>
              <a:rPr sz="1600" spc="-35" dirty="0">
                <a:latin typeface="Times New Roman"/>
                <a:cs typeface="Times New Roman"/>
              </a:rPr>
              <a:t>ДОУ </a:t>
            </a:r>
            <a:r>
              <a:rPr sz="1600" spc="-5" dirty="0">
                <a:latin typeface="Times New Roman"/>
                <a:cs typeface="Times New Roman"/>
              </a:rPr>
              <a:t>и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др.</a:t>
            </a:r>
            <a:endParaRPr sz="1600">
              <a:latin typeface="Times New Roman"/>
              <a:cs typeface="Times New Roman"/>
            </a:endParaRPr>
          </a:p>
          <a:p>
            <a:pPr marL="299085" marR="6350" indent="-286385" algn="just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1600" dirty="0">
                <a:latin typeface="Times New Roman"/>
                <a:cs typeface="Times New Roman"/>
              </a:rPr>
              <a:t>Распространение </a:t>
            </a:r>
            <a:r>
              <a:rPr sz="1600" spc="-15" dirty="0">
                <a:latin typeface="Times New Roman"/>
                <a:cs typeface="Times New Roman"/>
              </a:rPr>
              <a:t>педагогического </a:t>
            </a:r>
            <a:r>
              <a:rPr sz="1600" dirty="0">
                <a:latin typeface="Times New Roman"/>
                <a:cs typeface="Times New Roman"/>
              </a:rPr>
              <a:t>опыта: на </a:t>
            </a:r>
            <a:r>
              <a:rPr sz="1600" spc="-15" dirty="0">
                <a:latin typeface="Times New Roman"/>
                <a:cs typeface="Times New Roman"/>
              </a:rPr>
              <a:t>конкурсах </a:t>
            </a:r>
            <a:r>
              <a:rPr sz="1600" spc="-5" dirty="0">
                <a:latin typeface="Times New Roman"/>
                <a:cs typeface="Times New Roman"/>
              </a:rPr>
              <a:t>муниципального, регионального,  </a:t>
            </a:r>
            <a:r>
              <a:rPr sz="1600" spc="-10" dirty="0">
                <a:latin typeface="Times New Roman"/>
                <a:cs typeface="Times New Roman"/>
              </a:rPr>
              <a:t>Всероссийского </a:t>
            </a:r>
            <a:r>
              <a:rPr sz="1600" spc="-5" dirty="0">
                <a:latin typeface="Times New Roman"/>
                <a:cs typeface="Times New Roman"/>
              </a:rPr>
              <a:t>и </a:t>
            </a:r>
            <a:r>
              <a:rPr sz="1600" spc="-10" dirty="0">
                <a:latin typeface="Times New Roman"/>
                <a:cs typeface="Times New Roman"/>
              </a:rPr>
              <a:t>Международного </a:t>
            </a:r>
            <a:r>
              <a:rPr sz="1600" spc="-5" dirty="0">
                <a:latin typeface="Times New Roman"/>
                <a:cs typeface="Times New Roman"/>
              </a:rPr>
              <a:t>уровней, </a:t>
            </a:r>
            <a:r>
              <a:rPr sz="1600" dirty="0">
                <a:latin typeface="Times New Roman"/>
                <a:cs typeface="Times New Roman"/>
              </a:rPr>
              <a:t>на сайте </a:t>
            </a:r>
            <a:r>
              <a:rPr sz="1600" spc="-95" dirty="0">
                <a:latin typeface="Times New Roman"/>
                <a:cs typeface="Times New Roman"/>
              </a:rPr>
              <a:t>ДОУ, </a:t>
            </a:r>
            <a:r>
              <a:rPr sz="1600" spc="-5" dirty="0">
                <a:latin typeface="Times New Roman"/>
                <a:cs typeface="Times New Roman"/>
              </a:rPr>
              <a:t>на личных </a:t>
            </a:r>
            <a:r>
              <a:rPr sz="1600" spc="5" dirty="0">
                <a:latin typeface="Times New Roman"/>
                <a:cs typeface="Times New Roman"/>
              </a:rPr>
              <a:t>сайтах </a:t>
            </a:r>
            <a:r>
              <a:rPr sz="1600" spc="-15" dirty="0">
                <a:latin typeface="Times New Roman"/>
                <a:cs typeface="Times New Roman"/>
              </a:rPr>
              <a:t>педагогов </a:t>
            </a:r>
            <a:r>
              <a:rPr sz="1600" spc="-5" dirty="0">
                <a:latin typeface="Times New Roman"/>
                <a:cs typeface="Times New Roman"/>
              </a:rPr>
              <a:t>в </a:t>
            </a:r>
            <a:r>
              <a:rPr sz="1600" dirty="0">
                <a:latin typeface="Times New Roman"/>
                <a:cs typeface="Times New Roman"/>
              </a:rPr>
              <a:t>сети  </a:t>
            </a:r>
            <a:r>
              <a:rPr sz="1600" spc="-20" dirty="0">
                <a:latin typeface="Times New Roman"/>
                <a:cs typeface="Times New Roman"/>
              </a:rPr>
              <a:t>Интернет.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69062" y="1478407"/>
          <a:ext cx="8641715" cy="40195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80"/>
                <a:gridCol w="3528695"/>
                <a:gridCol w="3672840"/>
              </a:tblGrid>
              <a:tr h="454025"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-10" dirty="0">
                          <a:latin typeface="Times New Roman"/>
                          <a:cs typeface="Times New Roman"/>
                        </a:rPr>
                        <a:t>Этапы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37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-5" dirty="0">
                          <a:latin typeface="Times New Roman"/>
                          <a:cs typeface="Times New Roman"/>
                        </a:rPr>
                        <a:t>Деятельность</a:t>
                      </a:r>
                      <a:r>
                        <a:rPr sz="1600" b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15" dirty="0">
                          <a:latin typeface="Times New Roman"/>
                          <a:cs typeface="Times New Roman"/>
                        </a:rPr>
                        <a:t>педагога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345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-5" dirty="0">
                          <a:latin typeface="Times New Roman"/>
                          <a:cs typeface="Times New Roman"/>
                        </a:rPr>
                        <a:t>Деятельность</a:t>
                      </a:r>
                      <a:r>
                        <a:rPr sz="1600" b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10" dirty="0">
                          <a:latin typeface="Times New Roman"/>
                          <a:cs typeface="Times New Roman"/>
                        </a:rPr>
                        <a:t>детей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244"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-5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600" b="1" spc="-10" dirty="0">
                          <a:latin typeface="Times New Roman"/>
                          <a:cs typeface="Times New Roman"/>
                        </a:rPr>
                        <a:t> этап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9275" indent="-451484">
                        <a:lnSpc>
                          <a:spcPct val="100000"/>
                        </a:lnSpc>
                        <a:spcBef>
                          <a:spcPts val="320"/>
                        </a:spcBef>
                        <a:buAutoNum type="arabicPeriod"/>
                        <a:tabLst>
                          <a:tab pos="548640" algn="l"/>
                          <a:tab pos="549910" algn="l"/>
                          <a:tab pos="1888489" algn="l"/>
                          <a:tab pos="2934335" algn="l"/>
                        </a:tabLst>
                      </a:pP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Формулирует	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проблему	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(цель).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Определяется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продукт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проекта.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76225" indent="-178435">
                        <a:lnSpc>
                          <a:spcPct val="100000"/>
                        </a:lnSpc>
                        <a:buAutoNum type="arabicPeriod" startAt="2"/>
                        <a:tabLst>
                          <a:tab pos="276860" algn="l"/>
                        </a:tabLst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Вводит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игровую (сюжетную)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ситуацию.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76225" indent="-178435">
                        <a:lnSpc>
                          <a:spcPct val="100000"/>
                        </a:lnSpc>
                        <a:buAutoNum type="arabicPeriod" startAt="2"/>
                        <a:tabLst>
                          <a:tab pos="276860" algn="l"/>
                        </a:tabLst>
                      </a:pP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Формулирует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задачу.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225" indent="-178435">
                        <a:lnSpc>
                          <a:spcPct val="100000"/>
                        </a:lnSpc>
                        <a:spcBef>
                          <a:spcPts val="320"/>
                        </a:spcBef>
                        <a:buAutoNum type="arabicPeriod"/>
                        <a:tabLst>
                          <a:tab pos="276860" algn="l"/>
                        </a:tabLst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Вхождение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проблему.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76225" indent="-178435">
                        <a:lnSpc>
                          <a:spcPct val="100000"/>
                        </a:lnSpc>
                        <a:buAutoNum type="arabicPeriod"/>
                        <a:tabLst>
                          <a:tab pos="276860" algn="l"/>
                        </a:tabLst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Вживание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игровую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ситуацию.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76225" indent="-178435">
                        <a:lnSpc>
                          <a:spcPct val="100000"/>
                        </a:lnSpc>
                        <a:buAutoNum type="arabicPeriod"/>
                        <a:tabLst>
                          <a:tab pos="276860" algn="l"/>
                        </a:tabLst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Принятие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задачи.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76225" indent="-178435">
                        <a:lnSpc>
                          <a:spcPct val="100000"/>
                        </a:lnSpc>
                        <a:buAutoNum type="arabicPeriod"/>
                        <a:tabLst>
                          <a:tab pos="276860" algn="l"/>
                        </a:tabLst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Дополнение 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задач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проекта.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-5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600" b="1" spc="-10" dirty="0">
                          <a:latin typeface="Times New Roman"/>
                          <a:cs typeface="Times New Roman"/>
                        </a:rPr>
                        <a:t> этап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225" indent="-178435">
                        <a:lnSpc>
                          <a:spcPct val="100000"/>
                        </a:lnSpc>
                        <a:spcBef>
                          <a:spcPts val="320"/>
                        </a:spcBef>
                        <a:buAutoNum type="arabicPeriod" startAt="4"/>
                        <a:tabLst>
                          <a:tab pos="276860" algn="l"/>
                        </a:tabLst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Помогает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 решении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задачи.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76225" indent="-178435">
                        <a:lnSpc>
                          <a:spcPct val="100000"/>
                        </a:lnSpc>
                        <a:buAutoNum type="arabicPeriod" startAt="4"/>
                        <a:tabLst>
                          <a:tab pos="276860" algn="l"/>
                        </a:tabLst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Помогает спланировать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деятельность.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76225" indent="-178435">
                        <a:lnSpc>
                          <a:spcPct val="100000"/>
                        </a:lnSpc>
                        <a:buAutoNum type="arabicPeriod" startAt="4"/>
                        <a:tabLst>
                          <a:tab pos="276860" algn="l"/>
                        </a:tabLst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Организует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деятельность.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225" indent="-178435">
                        <a:lnSpc>
                          <a:spcPct val="100000"/>
                        </a:lnSpc>
                        <a:spcBef>
                          <a:spcPts val="320"/>
                        </a:spcBef>
                        <a:buAutoNum type="arabicPeriod" startAt="5"/>
                        <a:tabLst>
                          <a:tab pos="276860" algn="l"/>
                        </a:tabLst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Объединение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детей в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рабочие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группы.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76225" indent="-178435">
                        <a:lnSpc>
                          <a:spcPct val="100000"/>
                        </a:lnSpc>
                        <a:buAutoNum type="arabicPeriod" startAt="5"/>
                        <a:tabLst>
                          <a:tab pos="276860" algn="l"/>
                        </a:tabLst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Распределение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амплуа.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-5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600" b="1" spc="-10" dirty="0">
                          <a:latin typeface="Times New Roman"/>
                          <a:cs typeface="Times New Roman"/>
                        </a:rPr>
                        <a:t> этап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1546225">
                        <a:lnSpc>
                          <a:spcPct val="100000"/>
                        </a:lnSpc>
                        <a:spcBef>
                          <a:spcPts val="320"/>
                        </a:spcBef>
                        <a:buAutoNum type="arabicPeriod" startAt="7"/>
                        <a:tabLst>
                          <a:tab pos="276860" algn="l"/>
                        </a:tabLst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Практическая помощь 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(по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необходимости).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7790" marR="80010">
                        <a:lnSpc>
                          <a:spcPct val="100000"/>
                        </a:lnSpc>
                        <a:buAutoNum type="arabicPeriod" startAt="7"/>
                        <a:tabLst>
                          <a:tab pos="634365" algn="l"/>
                          <a:tab pos="635000" algn="l"/>
                          <a:tab pos="1914525" algn="l"/>
                          <a:tab pos="2413000" algn="l"/>
                        </a:tabLst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пра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яет	и	</a:t>
                      </a:r>
                      <a:r>
                        <a:rPr sz="1400" spc="-8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400" spc="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ол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400" spc="1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т  осуществление</a:t>
                      </a:r>
                      <a:r>
                        <a:rPr sz="14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проекта.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7620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388620" algn="l"/>
                          <a:tab pos="1677035" algn="l"/>
                          <a:tab pos="3012440" algn="l"/>
                        </a:tabLst>
                      </a:pPr>
                      <a:r>
                        <a:rPr sz="1400" spc="5" dirty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.	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Фо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ир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ание	специ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ф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ич</a:t>
                      </a:r>
                      <a:r>
                        <a:rPr sz="1400" spc="3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х	зна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ий, 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умений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навыков.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600" b="1" spc="-5" dirty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1600" b="1" spc="-10" dirty="0">
                          <a:latin typeface="Times New Roman"/>
                          <a:cs typeface="Times New Roman"/>
                        </a:rPr>
                        <a:t> этап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119824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9. 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Подготовка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 презентации.  10.Презентация.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76200">
                        <a:lnSpc>
                          <a:spcPct val="100000"/>
                        </a:lnSpc>
                        <a:spcBef>
                          <a:spcPts val="320"/>
                        </a:spcBef>
                        <a:buAutoNum type="arabicPeriod" startAt="8"/>
                        <a:tabLst>
                          <a:tab pos="492759" algn="l"/>
                          <a:tab pos="493395" algn="l"/>
                          <a:tab pos="1395095" algn="l"/>
                          <a:tab pos="2680335" algn="l"/>
                          <a:tab pos="3501390" algn="l"/>
                        </a:tabLst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т	де</a:t>
                      </a:r>
                      <a:r>
                        <a:rPr sz="1400" spc="1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те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ь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400" spc="4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сти	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ят	к  презентации.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7790" marR="76200">
                        <a:lnSpc>
                          <a:spcPct val="100000"/>
                        </a:lnSpc>
                        <a:buAutoNum type="arabicPeriod" startAt="8"/>
                        <a:tabLst>
                          <a:tab pos="334645" algn="l"/>
                        </a:tabLst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Представляют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(зрителям или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экспертам)  продукт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деятельности.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873048" y="154940"/>
            <a:ext cx="7685405" cy="95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9690" algn="ctr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Деятельность </a:t>
            </a:r>
            <a:r>
              <a:rPr sz="1800" b="1" spc="-10" dirty="0">
                <a:latin typeface="Times New Roman"/>
                <a:cs typeface="Times New Roman"/>
              </a:rPr>
              <a:t>педагога </a:t>
            </a:r>
            <a:r>
              <a:rPr sz="1800" b="1" dirty="0">
                <a:latin typeface="Times New Roman"/>
                <a:cs typeface="Times New Roman"/>
              </a:rPr>
              <a:t>и </a:t>
            </a:r>
            <a:r>
              <a:rPr sz="1800" b="1" spc="-5" dirty="0">
                <a:latin typeface="Times New Roman"/>
                <a:cs typeface="Times New Roman"/>
              </a:rPr>
              <a:t>детей по этапам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проекта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5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по материалам Л. </a:t>
            </a:r>
            <a:r>
              <a:rPr sz="1800" dirty="0">
                <a:latin typeface="Times New Roman"/>
                <a:cs typeface="Times New Roman"/>
              </a:rPr>
              <a:t>С. Киселевой, </a:t>
            </a:r>
            <a:r>
              <a:rPr sz="1800" spc="-90" dirty="0">
                <a:latin typeface="Times New Roman"/>
                <a:cs typeface="Times New Roman"/>
              </a:rPr>
              <a:t>Т. </a:t>
            </a:r>
            <a:r>
              <a:rPr sz="1800" spc="-5" dirty="0">
                <a:latin typeface="Times New Roman"/>
                <a:cs typeface="Times New Roman"/>
              </a:rPr>
              <a:t>А. Данилиной, </a:t>
            </a:r>
            <a:r>
              <a:rPr sz="1800" spc="-90" dirty="0">
                <a:latin typeface="Times New Roman"/>
                <a:cs typeface="Times New Roman"/>
              </a:rPr>
              <a:t>Т. </a:t>
            </a:r>
            <a:r>
              <a:rPr sz="1800" dirty="0">
                <a:latin typeface="Times New Roman"/>
                <a:cs typeface="Times New Roman"/>
              </a:rPr>
              <a:t>С. </a:t>
            </a:r>
            <a:r>
              <a:rPr sz="1800" spc="-15" dirty="0">
                <a:latin typeface="Times New Roman"/>
                <a:cs typeface="Times New Roman"/>
              </a:rPr>
              <a:t>Лагода, </a:t>
            </a:r>
            <a:r>
              <a:rPr sz="1800" spc="-5" dirty="0">
                <a:latin typeface="Times New Roman"/>
                <a:cs typeface="Times New Roman"/>
              </a:rPr>
              <a:t>М. Б.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Зуйковой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07485" y="140588"/>
            <a:ext cx="21272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Times New Roman"/>
                <a:cs typeface="Times New Roman"/>
              </a:rPr>
              <a:t>Пять </a:t>
            </a:r>
            <a:r>
              <a:rPr sz="2000" b="1" dirty="0">
                <a:latin typeface="Times New Roman"/>
                <a:cs typeface="Times New Roman"/>
              </a:rPr>
              <a:t>«П»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проекта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013839" y="908685"/>
            <a:ext cx="5574030" cy="750570"/>
          </a:xfrm>
          <a:custGeom>
            <a:avLst/>
            <a:gdLst/>
            <a:ahLst/>
            <a:cxnLst/>
            <a:rect l="l" t="t" r="r" b="b"/>
            <a:pathLst>
              <a:path w="5574030" h="750569">
                <a:moveTo>
                  <a:pt x="5574030" y="0"/>
                </a:moveTo>
                <a:lnTo>
                  <a:pt x="374904" y="0"/>
                </a:lnTo>
                <a:lnTo>
                  <a:pt x="0" y="375030"/>
                </a:lnTo>
                <a:lnTo>
                  <a:pt x="374904" y="750062"/>
                </a:lnTo>
                <a:lnTo>
                  <a:pt x="5574030" y="750062"/>
                </a:lnTo>
                <a:lnTo>
                  <a:pt x="5574030" y="0"/>
                </a:lnTo>
                <a:close/>
              </a:path>
            </a:pathLst>
          </a:custGeom>
          <a:solidFill>
            <a:srgbClr val="EB63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86279" y="881252"/>
            <a:ext cx="5629275" cy="805180"/>
          </a:xfrm>
          <a:custGeom>
            <a:avLst/>
            <a:gdLst/>
            <a:ahLst/>
            <a:cxnLst/>
            <a:rect l="l" t="t" r="r" b="b"/>
            <a:pathLst>
              <a:path w="5629275" h="805180">
                <a:moveTo>
                  <a:pt x="5601589" y="0"/>
                </a:moveTo>
                <a:lnTo>
                  <a:pt x="395224" y="0"/>
                </a:lnTo>
                <a:lnTo>
                  <a:pt x="388238" y="2921"/>
                </a:lnTo>
                <a:lnTo>
                  <a:pt x="382984" y="8048"/>
                </a:lnTo>
                <a:lnTo>
                  <a:pt x="8000" y="383032"/>
                </a:lnTo>
                <a:lnTo>
                  <a:pt x="2000" y="392104"/>
                </a:lnTo>
                <a:lnTo>
                  <a:pt x="0" y="402463"/>
                </a:lnTo>
                <a:lnTo>
                  <a:pt x="2000" y="412821"/>
                </a:lnTo>
                <a:lnTo>
                  <a:pt x="8000" y="421894"/>
                </a:lnTo>
                <a:lnTo>
                  <a:pt x="383031" y="796925"/>
                </a:lnTo>
                <a:lnTo>
                  <a:pt x="388238" y="802005"/>
                </a:lnTo>
                <a:lnTo>
                  <a:pt x="395224" y="804926"/>
                </a:lnTo>
                <a:lnTo>
                  <a:pt x="5601589" y="804926"/>
                </a:lnTo>
                <a:lnTo>
                  <a:pt x="5612251" y="802765"/>
                </a:lnTo>
                <a:lnTo>
                  <a:pt x="5620972" y="796877"/>
                </a:lnTo>
                <a:lnTo>
                  <a:pt x="5626860" y="788156"/>
                </a:lnTo>
                <a:lnTo>
                  <a:pt x="5629021" y="777494"/>
                </a:lnTo>
                <a:lnTo>
                  <a:pt x="5629021" y="771906"/>
                </a:lnTo>
                <a:lnTo>
                  <a:pt x="404749" y="771906"/>
                </a:lnTo>
                <a:lnTo>
                  <a:pt x="35306" y="402463"/>
                </a:lnTo>
                <a:lnTo>
                  <a:pt x="404749" y="33020"/>
                </a:lnTo>
                <a:lnTo>
                  <a:pt x="5629021" y="33020"/>
                </a:lnTo>
                <a:lnTo>
                  <a:pt x="5629021" y="27432"/>
                </a:lnTo>
                <a:lnTo>
                  <a:pt x="5626860" y="16769"/>
                </a:lnTo>
                <a:lnTo>
                  <a:pt x="5620972" y="8048"/>
                </a:lnTo>
                <a:lnTo>
                  <a:pt x="5612251" y="2160"/>
                </a:lnTo>
                <a:lnTo>
                  <a:pt x="5601589" y="0"/>
                </a:lnTo>
                <a:close/>
              </a:path>
              <a:path w="5629275" h="805180">
                <a:moveTo>
                  <a:pt x="5629021" y="33020"/>
                </a:moveTo>
                <a:lnTo>
                  <a:pt x="5596001" y="33020"/>
                </a:lnTo>
                <a:lnTo>
                  <a:pt x="5596001" y="771906"/>
                </a:lnTo>
                <a:lnTo>
                  <a:pt x="5629021" y="771906"/>
                </a:lnTo>
                <a:lnTo>
                  <a:pt x="5629021" y="33020"/>
                </a:lnTo>
                <a:close/>
              </a:path>
              <a:path w="5629275" h="805180">
                <a:moveTo>
                  <a:pt x="5585079" y="43942"/>
                </a:moveTo>
                <a:lnTo>
                  <a:pt x="409320" y="43942"/>
                </a:lnTo>
                <a:lnTo>
                  <a:pt x="50800" y="402463"/>
                </a:lnTo>
                <a:lnTo>
                  <a:pt x="409320" y="760984"/>
                </a:lnTo>
                <a:lnTo>
                  <a:pt x="5585079" y="760984"/>
                </a:lnTo>
                <a:lnTo>
                  <a:pt x="5585079" y="749935"/>
                </a:lnTo>
                <a:lnTo>
                  <a:pt x="413893" y="749935"/>
                </a:lnTo>
                <a:lnTo>
                  <a:pt x="66420" y="402463"/>
                </a:lnTo>
                <a:lnTo>
                  <a:pt x="413893" y="54991"/>
                </a:lnTo>
                <a:lnTo>
                  <a:pt x="5585079" y="54991"/>
                </a:lnTo>
                <a:lnTo>
                  <a:pt x="5585079" y="43942"/>
                </a:lnTo>
                <a:close/>
              </a:path>
              <a:path w="5629275" h="805180">
                <a:moveTo>
                  <a:pt x="5585079" y="54991"/>
                </a:moveTo>
                <a:lnTo>
                  <a:pt x="5574030" y="54991"/>
                </a:lnTo>
                <a:lnTo>
                  <a:pt x="5574030" y="749935"/>
                </a:lnTo>
                <a:lnTo>
                  <a:pt x="5585079" y="749935"/>
                </a:lnTo>
                <a:lnTo>
                  <a:pt x="5585079" y="549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533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Проблема</a:t>
            </a:r>
          </a:p>
        </p:txBody>
      </p:sp>
      <p:sp>
        <p:nvSpPr>
          <p:cNvPr id="6" name="object 6"/>
          <p:cNvSpPr/>
          <p:nvPr/>
        </p:nvSpPr>
        <p:spPr>
          <a:xfrm>
            <a:off x="1621282" y="950722"/>
            <a:ext cx="749935" cy="749935"/>
          </a:xfrm>
          <a:custGeom>
            <a:avLst/>
            <a:gdLst/>
            <a:ahLst/>
            <a:cxnLst/>
            <a:rect l="l" t="t" r="r" b="b"/>
            <a:pathLst>
              <a:path w="749935" h="749935">
                <a:moveTo>
                  <a:pt x="375031" y="0"/>
                </a:moveTo>
                <a:lnTo>
                  <a:pt x="327985" y="2921"/>
                </a:lnTo>
                <a:lnTo>
                  <a:pt x="282684" y="11453"/>
                </a:lnTo>
                <a:lnTo>
                  <a:pt x="239479" y="25242"/>
                </a:lnTo>
                <a:lnTo>
                  <a:pt x="198721" y="43938"/>
                </a:lnTo>
                <a:lnTo>
                  <a:pt x="160761" y="67189"/>
                </a:lnTo>
                <a:lnTo>
                  <a:pt x="125952" y="94644"/>
                </a:lnTo>
                <a:lnTo>
                  <a:pt x="94644" y="125952"/>
                </a:lnTo>
                <a:lnTo>
                  <a:pt x="67189" y="160761"/>
                </a:lnTo>
                <a:lnTo>
                  <a:pt x="43938" y="198721"/>
                </a:lnTo>
                <a:lnTo>
                  <a:pt x="25242" y="239479"/>
                </a:lnTo>
                <a:lnTo>
                  <a:pt x="11453" y="282684"/>
                </a:lnTo>
                <a:lnTo>
                  <a:pt x="2921" y="327985"/>
                </a:lnTo>
                <a:lnTo>
                  <a:pt x="0" y="375030"/>
                </a:lnTo>
                <a:lnTo>
                  <a:pt x="2921" y="422049"/>
                </a:lnTo>
                <a:lnTo>
                  <a:pt x="11453" y="467327"/>
                </a:lnTo>
                <a:lnTo>
                  <a:pt x="25242" y="510513"/>
                </a:lnTo>
                <a:lnTo>
                  <a:pt x="43938" y="551255"/>
                </a:lnTo>
                <a:lnTo>
                  <a:pt x="67189" y="589202"/>
                </a:lnTo>
                <a:lnTo>
                  <a:pt x="94644" y="624002"/>
                </a:lnTo>
                <a:lnTo>
                  <a:pt x="125952" y="655302"/>
                </a:lnTo>
                <a:lnTo>
                  <a:pt x="160761" y="682752"/>
                </a:lnTo>
                <a:lnTo>
                  <a:pt x="198721" y="706000"/>
                </a:lnTo>
                <a:lnTo>
                  <a:pt x="239479" y="724694"/>
                </a:lnTo>
                <a:lnTo>
                  <a:pt x="282684" y="738482"/>
                </a:lnTo>
                <a:lnTo>
                  <a:pt x="327985" y="747013"/>
                </a:lnTo>
                <a:lnTo>
                  <a:pt x="375031" y="749935"/>
                </a:lnTo>
                <a:lnTo>
                  <a:pt x="422049" y="747013"/>
                </a:lnTo>
                <a:lnTo>
                  <a:pt x="467327" y="738482"/>
                </a:lnTo>
                <a:lnTo>
                  <a:pt x="510513" y="724694"/>
                </a:lnTo>
                <a:lnTo>
                  <a:pt x="551255" y="706000"/>
                </a:lnTo>
                <a:lnTo>
                  <a:pt x="589202" y="682752"/>
                </a:lnTo>
                <a:lnTo>
                  <a:pt x="624002" y="655302"/>
                </a:lnTo>
                <a:lnTo>
                  <a:pt x="655302" y="624002"/>
                </a:lnTo>
                <a:lnTo>
                  <a:pt x="682752" y="589202"/>
                </a:lnTo>
                <a:lnTo>
                  <a:pt x="706000" y="551255"/>
                </a:lnTo>
                <a:lnTo>
                  <a:pt x="724694" y="510513"/>
                </a:lnTo>
                <a:lnTo>
                  <a:pt x="738482" y="467327"/>
                </a:lnTo>
                <a:lnTo>
                  <a:pt x="747013" y="422049"/>
                </a:lnTo>
                <a:lnTo>
                  <a:pt x="749935" y="375030"/>
                </a:lnTo>
                <a:lnTo>
                  <a:pt x="747013" y="327985"/>
                </a:lnTo>
                <a:lnTo>
                  <a:pt x="738482" y="282684"/>
                </a:lnTo>
                <a:lnTo>
                  <a:pt x="724694" y="239479"/>
                </a:lnTo>
                <a:lnTo>
                  <a:pt x="706000" y="198721"/>
                </a:lnTo>
                <a:lnTo>
                  <a:pt x="682752" y="160761"/>
                </a:lnTo>
                <a:lnTo>
                  <a:pt x="655302" y="125952"/>
                </a:lnTo>
                <a:lnTo>
                  <a:pt x="624002" y="94644"/>
                </a:lnTo>
                <a:lnTo>
                  <a:pt x="589202" y="67189"/>
                </a:lnTo>
                <a:lnTo>
                  <a:pt x="551255" y="43938"/>
                </a:lnTo>
                <a:lnTo>
                  <a:pt x="510513" y="25242"/>
                </a:lnTo>
                <a:lnTo>
                  <a:pt x="467327" y="11453"/>
                </a:lnTo>
                <a:lnTo>
                  <a:pt x="422049" y="2921"/>
                </a:lnTo>
                <a:lnTo>
                  <a:pt x="375031" y="0"/>
                </a:lnTo>
                <a:close/>
              </a:path>
            </a:pathLst>
          </a:custGeom>
          <a:solidFill>
            <a:srgbClr val="F5C5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93850" y="924305"/>
            <a:ext cx="805180" cy="803910"/>
          </a:xfrm>
          <a:custGeom>
            <a:avLst/>
            <a:gdLst/>
            <a:ahLst/>
            <a:cxnLst/>
            <a:rect l="l" t="t" r="r" b="b"/>
            <a:pathLst>
              <a:path w="805180" h="803910">
                <a:moveTo>
                  <a:pt x="422529" y="0"/>
                </a:moveTo>
                <a:lnTo>
                  <a:pt x="381126" y="0"/>
                </a:lnTo>
                <a:lnTo>
                  <a:pt x="360680" y="1270"/>
                </a:lnTo>
                <a:lnTo>
                  <a:pt x="320675" y="7620"/>
                </a:lnTo>
                <a:lnTo>
                  <a:pt x="282194" y="17780"/>
                </a:lnTo>
                <a:lnTo>
                  <a:pt x="245110" y="31750"/>
                </a:lnTo>
                <a:lnTo>
                  <a:pt x="209931" y="48260"/>
                </a:lnTo>
                <a:lnTo>
                  <a:pt x="176783" y="68580"/>
                </a:lnTo>
                <a:lnTo>
                  <a:pt x="145795" y="92710"/>
                </a:lnTo>
                <a:lnTo>
                  <a:pt x="131444" y="104139"/>
                </a:lnTo>
                <a:lnTo>
                  <a:pt x="104139" y="132080"/>
                </a:lnTo>
                <a:lnTo>
                  <a:pt x="79629" y="161289"/>
                </a:lnTo>
                <a:lnTo>
                  <a:pt x="57912" y="194310"/>
                </a:lnTo>
                <a:lnTo>
                  <a:pt x="39369" y="228600"/>
                </a:lnTo>
                <a:lnTo>
                  <a:pt x="24256" y="264160"/>
                </a:lnTo>
                <a:lnTo>
                  <a:pt x="12446" y="302260"/>
                </a:lnTo>
                <a:lnTo>
                  <a:pt x="4444" y="341630"/>
                </a:lnTo>
                <a:lnTo>
                  <a:pt x="508" y="382270"/>
                </a:lnTo>
                <a:lnTo>
                  <a:pt x="0" y="402589"/>
                </a:lnTo>
                <a:lnTo>
                  <a:pt x="508" y="422910"/>
                </a:lnTo>
                <a:lnTo>
                  <a:pt x="4699" y="463550"/>
                </a:lnTo>
                <a:lnTo>
                  <a:pt x="12827" y="502920"/>
                </a:lnTo>
                <a:lnTo>
                  <a:pt x="24637" y="541020"/>
                </a:lnTo>
                <a:lnTo>
                  <a:pt x="40005" y="577850"/>
                </a:lnTo>
                <a:lnTo>
                  <a:pt x="69087" y="627380"/>
                </a:lnTo>
                <a:lnTo>
                  <a:pt x="92329" y="657860"/>
                </a:lnTo>
                <a:lnTo>
                  <a:pt x="104901" y="673100"/>
                </a:lnTo>
                <a:lnTo>
                  <a:pt x="132333" y="701039"/>
                </a:lnTo>
                <a:lnTo>
                  <a:pt x="162051" y="725170"/>
                </a:lnTo>
                <a:lnTo>
                  <a:pt x="194310" y="746760"/>
                </a:lnTo>
                <a:lnTo>
                  <a:pt x="228473" y="765810"/>
                </a:lnTo>
                <a:lnTo>
                  <a:pt x="264668" y="781050"/>
                </a:lnTo>
                <a:lnTo>
                  <a:pt x="302513" y="792480"/>
                </a:lnTo>
                <a:lnTo>
                  <a:pt x="341883" y="800100"/>
                </a:lnTo>
                <a:lnTo>
                  <a:pt x="382524" y="803910"/>
                </a:lnTo>
                <a:lnTo>
                  <a:pt x="423925" y="803910"/>
                </a:lnTo>
                <a:lnTo>
                  <a:pt x="464438" y="800100"/>
                </a:lnTo>
                <a:lnTo>
                  <a:pt x="522858" y="786130"/>
                </a:lnTo>
                <a:lnTo>
                  <a:pt x="559688" y="772160"/>
                </a:lnTo>
                <a:lnTo>
                  <a:pt x="402336" y="772160"/>
                </a:lnTo>
                <a:lnTo>
                  <a:pt x="364489" y="769620"/>
                </a:lnTo>
                <a:lnTo>
                  <a:pt x="327787" y="764539"/>
                </a:lnTo>
                <a:lnTo>
                  <a:pt x="310006" y="759460"/>
                </a:lnTo>
                <a:lnTo>
                  <a:pt x="292481" y="755650"/>
                </a:lnTo>
                <a:lnTo>
                  <a:pt x="242188" y="735330"/>
                </a:lnTo>
                <a:lnTo>
                  <a:pt x="195706" y="708660"/>
                </a:lnTo>
                <a:lnTo>
                  <a:pt x="153924" y="675639"/>
                </a:lnTo>
                <a:lnTo>
                  <a:pt x="117348" y="637539"/>
                </a:lnTo>
                <a:lnTo>
                  <a:pt x="86487" y="593089"/>
                </a:lnTo>
                <a:lnTo>
                  <a:pt x="61975" y="546100"/>
                </a:lnTo>
                <a:lnTo>
                  <a:pt x="44576" y="494030"/>
                </a:lnTo>
                <a:lnTo>
                  <a:pt x="34798" y="439420"/>
                </a:lnTo>
                <a:lnTo>
                  <a:pt x="33019" y="402589"/>
                </a:lnTo>
                <a:lnTo>
                  <a:pt x="33494" y="384810"/>
                </a:lnTo>
                <a:lnTo>
                  <a:pt x="37211" y="345439"/>
                </a:lnTo>
                <a:lnTo>
                  <a:pt x="49656" y="292100"/>
                </a:lnTo>
                <a:lnTo>
                  <a:pt x="69468" y="241300"/>
                </a:lnTo>
                <a:lnTo>
                  <a:pt x="96138" y="195580"/>
                </a:lnTo>
                <a:lnTo>
                  <a:pt x="129031" y="153670"/>
                </a:lnTo>
                <a:lnTo>
                  <a:pt x="167512" y="116839"/>
                </a:lnTo>
                <a:lnTo>
                  <a:pt x="210947" y="86360"/>
                </a:lnTo>
                <a:lnTo>
                  <a:pt x="258699" y="60960"/>
                </a:lnTo>
                <a:lnTo>
                  <a:pt x="310261" y="44450"/>
                </a:lnTo>
                <a:lnTo>
                  <a:pt x="364744" y="34289"/>
                </a:lnTo>
                <a:lnTo>
                  <a:pt x="383539" y="33020"/>
                </a:lnTo>
                <a:lnTo>
                  <a:pt x="563571" y="33020"/>
                </a:lnTo>
                <a:lnTo>
                  <a:pt x="558419" y="30480"/>
                </a:lnTo>
                <a:lnTo>
                  <a:pt x="521588" y="17780"/>
                </a:lnTo>
                <a:lnTo>
                  <a:pt x="482854" y="7620"/>
                </a:lnTo>
                <a:lnTo>
                  <a:pt x="463042" y="3810"/>
                </a:lnTo>
                <a:lnTo>
                  <a:pt x="442849" y="1270"/>
                </a:lnTo>
                <a:lnTo>
                  <a:pt x="422529" y="0"/>
                </a:lnTo>
                <a:close/>
              </a:path>
              <a:path w="805180" h="803910">
                <a:moveTo>
                  <a:pt x="563571" y="33020"/>
                </a:moveTo>
                <a:lnTo>
                  <a:pt x="421639" y="33020"/>
                </a:lnTo>
                <a:lnTo>
                  <a:pt x="440308" y="34289"/>
                </a:lnTo>
                <a:lnTo>
                  <a:pt x="458850" y="36830"/>
                </a:lnTo>
                <a:lnTo>
                  <a:pt x="495045" y="44450"/>
                </a:lnTo>
                <a:lnTo>
                  <a:pt x="529717" y="54610"/>
                </a:lnTo>
                <a:lnTo>
                  <a:pt x="546354" y="62230"/>
                </a:lnTo>
                <a:lnTo>
                  <a:pt x="562863" y="68580"/>
                </a:lnTo>
                <a:lnTo>
                  <a:pt x="609219" y="95250"/>
                </a:lnTo>
                <a:lnTo>
                  <a:pt x="651001" y="128270"/>
                </a:lnTo>
                <a:lnTo>
                  <a:pt x="687705" y="167639"/>
                </a:lnTo>
                <a:lnTo>
                  <a:pt x="718566" y="210820"/>
                </a:lnTo>
                <a:lnTo>
                  <a:pt x="743076" y="257810"/>
                </a:lnTo>
                <a:lnTo>
                  <a:pt x="760349" y="309880"/>
                </a:lnTo>
                <a:lnTo>
                  <a:pt x="770127" y="364489"/>
                </a:lnTo>
                <a:lnTo>
                  <a:pt x="772032" y="402589"/>
                </a:lnTo>
                <a:lnTo>
                  <a:pt x="771525" y="421639"/>
                </a:lnTo>
                <a:lnTo>
                  <a:pt x="764413" y="476250"/>
                </a:lnTo>
                <a:lnTo>
                  <a:pt x="749554" y="529589"/>
                </a:lnTo>
                <a:lnTo>
                  <a:pt x="727329" y="577850"/>
                </a:lnTo>
                <a:lnTo>
                  <a:pt x="718438" y="594360"/>
                </a:lnTo>
                <a:lnTo>
                  <a:pt x="708787" y="608330"/>
                </a:lnTo>
                <a:lnTo>
                  <a:pt x="698500" y="623570"/>
                </a:lnTo>
                <a:lnTo>
                  <a:pt x="687577" y="637539"/>
                </a:lnTo>
                <a:lnTo>
                  <a:pt x="650875" y="675639"/>
                </a:lnTo>
                <a:lnTo>
                  <a:pt x="608964" y="708660"/>
                </a:lnTo>
                <a:lnTo>
                  <a:pt x="593979" y="717550"/>
                </a:lnTo>
                <a:lnTo>
                  <a:pt x="578485" y="727710"/>
                </a:lnTo>
                <a:lnTo>
                  <a:pt x="529463" y="749300"/>
                </a:lnTo>
                <a:lnTo>
                  <a:pt x="494664" y="759460"/>
                </a:lnTo>
                <a:lnTo>
                  <a:pt x="476757" y="764539"/>
                </a:lnTo>
                <a:lnTo>
                  <a:pt x="440055" y="769620"/>
                </a:lnTo>
                <a:lnTo>
                  <a:pt x="402336" y="772160"/>
                </a:lnTo>
                <a:lnTo>
                  <a:pt x="559688" y="772160"/>
                </a:lnTo>
                <a:lnTo>
                  <a:pt x="594868" y="755650"/>
                </a:lnTo>
                <a:lnTo>
                  <a:pt x="628142" y="735330"/>
                </a:lnTo>
                <a:lnTo>
                  <a:pt x="659002" y="712470"/>
                </a:lnTo>
                <a:lnTo>
                  <a:pt x="687577" y="685800"/>
                </a:lnTo>
                <a:lnTo>
                  <a:pt x="713486" y="657860"/>
                </a:lnTo>
                <a:lnTo>
                  <a:pt x="736726" y="626110"/>
                </a:lnTo>
                <a:lnTo>
                  <a:pt x="756666" y="593089"/>
                </a:lnTo>
                <a:lnTo>
                  <a:pt x="773683" y="557530"/>
                </a:lnTo>
                <a:lnTo>
                  <a:pt x="787145" y="520700"/>
                </a:lnTo>
                <a:lnTo>
                  <a:pt x="796925" y="482600"/>
                </a:lnTo>
                <a:lnTo>
                  <a:pt x="803020" y="441960"/>
                </a:lnTo>
                <a:lnTo>
                  <a:pt x="804926" y="401320"/>
                </a:lnTo>
                <a:lnTo>
                  <a:pt x="804418" y="381000"/>
                </a:lnTo>
                <a:lnTo>
                  <a:pt x="800226" y="340360"/>
                </a:lnTo>
                <a:lnTo>
                  <a:pt x="792099" y="300989"/>
                </a:lnTo>
                <a:lnTo>
                  <a:pt x="780288" y="262889"/>
                </a:lnTo>
                <a:lnTo>
                  <a:pt x="765048" y="227330"/>
                </a:lnTo>
                <a:lnTo>
                  <a:pt x="746379" y="193039"/>
                </a:lnTo>
                <a:lnTo>
                  <a:pt x="724662" y="161289"/>
                </a:lnTo>
                <a:lnTo>
                  <a:pt x="700024" y="130810"/>
                </a:lnTo>
                <a:lnTo>
                  <a:pt x="672592" y="104139"/>
                </a:lnTo>
                <a:lnTo>
                  <a:pt x="642747" y="78739"/>
                </a:lnTo>
                <a:lnTo>
                  <a:pt x="610616" y="57150"/>
                </a:lnTo>
                <a:lnTo>
                  <a:pt x="576452" y="39370"/>
                </a:lnTo>
                <a:lnTo>
                  <a:pt x="563571" y="33020"/>
                </a:lnTo>
                <a:close/>
              </a:path>
              <a:path w="805180" h="803910">
                <a:moveTo>
                  <a:pt x="402844" y="43180"/>
                </a:moveTo>
                <a:lnTo>
                  <a:pt x="330581" y="50800"/>
                </a:lnTo>
                <a:lnTo>
                  <a:pt x="279526" y="64770"/>
                </a:lnTo>
                <a:lnTo>
                  <a:pt x="231901" y="86360"/>
                </a:lnTo>
                <a:lnTo>
                  <a:pt x="188213" y="114300"/>
                </a:lnTo>
                <a:lnTo>
                  <a:pt x="149225" y="148589"/>
                </a:lnTo>
                <a:lnTo>
                  <a:pt x="115443" y="187960"/>
                </a:lnTo>
                <a:lnTo>
                  <a:pt x="105410" y="200660"/>
                </a:lnTo>
                <a:lnTo>
                  <a:pt x="79501" y="246380"/>
                </a:lnTo>
                <a:lnTo>
                  <a:pt x="60198" y="294639"/>
                </a:lnTo>
                <a:lnTo>
                  <a:pt x="48132" y="346710"/>
                </a:lnTo>
                <a:lnTo>
                  <a:pt x="43942" y="401320"/>
                </a:lnTo>
                <a:lnTo>
                  <a:pt x="44416" y="419100"/>
                </a:lnTo>
                <a:lnTo>
                  <a:pt x="51181" y="473710"/>
                </a:lnTo>
                <a:lnTo>
                  <a:pt x="65658" y="524510"/>
                </a:lnTo>
                <a:lnTo>
                  <a:pt x="86994" y="572770"/>
                </a:lnTo>
                <a:lnTo>
                  <a:pt x="114935" y="615950"/>
                </a:lnTo>
                <a:lnTo>
                  <a:pt x="148717" y="655320"/>
                </a:lnTo>
                <a:lnTo>
                  <a:pt x="187706" y="689610"/>
                </a:lnTo>
                <a:lnTo>
                  <a:pt x="201675" y="698500"/>
                </a:lnTo>
                <a:lnTo>
                  <a:pt x="216281" y="708660"/>
                </a:lnTo>
                <a:lnTo>
                  <a:pt x="262508" y="732789"/>
                </a:lnTo>
                <a:lnTo>
                  <a:pt x="312547" y="749300"/>
                </a:lnTo>
                <a:lnTo>
                  <a:pt x="402081" y="760730"/>
                </a:lnTo>
                <a:lnTo>
                  <a:pt x="420624" y="760730"/>
                </a:lnTo>
                <a:lnTo>
                  <a:pt x="438657" y="759460"/>
                </a:lnTo>
                <a:lnTo>
                  <a:pt x="456564" y="756920"/>
                </a:lnTo>
                <a:lnTo>
                  <a:pt x="491744" y="749300"/>
                </a:lnTo>
                <a:lnTo>
                  <a:pt x="383794" y="749300"/>
                </a:lnTo>
                <a:lnTo>
                  <a:pt x="366141" y="748030"/>
                </a:lnTo>
                <a:lnTo>
                  <a:pt x="331724" y="742950"/>
                </a:lnTo>
                <a:lnTo>
                  <a:pt x="314960" y="739139"/>
                </a:lnTo>
                <a:lnTo>
                  <a:pt x="298450" y="734060"/>
                </a:lnTo>
                <a:lnTo>
                  <a:pt x="282320" y="727710"/>
                </a:lnTo>
                <a:lnTo>
                  <a:pt x="266445" y="722630"/>
                </a:lnTo>
                <a:lnTo>
                  <a:pt x="221742" y="698500"/>
                </a:lnTo>
                <a:lnTo>
                  <a:pt x="180848" y="669289"/>
                </a:lnTo>
                <a:lnTo>
                  <a:pt x="168401" y="659130"/>
                </a:lnTo>
                <a:lnTo>
                  <a:pt x="133985" y="622300"/>
                </a:lnTo>
                <a:lnTo>
                  <a:pt x="105029" y="581660"/>
                </a:lnTo>
                <a:lnTo>
                  <a:pt x="82042" y="537210"/>
                </a:lnTo>
                <a:lnTo>
                  <a:pt x="65786" y="488950"/>
                </a:lnTo>
                <a:lnTo>
                  <a:pt x="56642" y="436880"/>
                </a:lnTo>
                <a:lnTo>
                  <a:pt x="54991" y="401320"/>
                </a:lnTo>
                <a:lnTo>
                  <a:pt x="55499" y="383539"/>
                </a:lnTo>
                <a:lnTo>
                  <a:pt x="62230" y="331470"/>
                </a:lnTo>
                <a:lnTo>
                  <a:pt x="76326" y="281939"/>
                </a:lnTo>
                <a:lnTo>
                  <a:pt x="97155" y="236220"/>
                </a:lnTo>
                <a:lnTo>
                  <a:pt x="124332" y="194310"/>
                </a:lnTo>
                <a:lnTo>
                  <a:pt x="134747" y="180339"/>
                </a:lnTo>
                <a:lnTo>
                  <a:pt x="169291" y="144780"/>
                </a:lnTo>
                <a:lnTo>
                  <a:pt x="208787" y="113030"/>
                </a:lnTo>
                <a:lnTo>
                  <a:pt x="252475" y="88900"/>
                </a:lnTo>
                <a:lnTo>
                  <a:pt x="299719" y="69850"/>
                </a:lnTo>
                <a:lnTo>
                  <a:pt x="316230" y="66039"/>
                </a:lnTo>
                <a:lnTo>
                  <a:pt x="333120" y="60960"/>
                </a:lnTo>
                <a:lnTo>
                  <a:pt x="367538" y="55880"/>
                </a:lnTo>
                <a:lnTo>
                  <a:pt x="385191" y="54610"/>
                </a:lnTo>
                <a:lnTo>
                  <a:pt x="492506" y="54610"/>
                </a:lnTo>
                <a:lnTo>
                  <a:pt x="475106" y="50800"/>
                </a:lnTo>
                <a:lnTo>
                  <a:pt x="439547" y="45720"/>
                </a:lnTo>
                <a:lnTo>
                  <a:pt x="402844" y="43180"/>
                </a:lnTo>
                <a:close/>
              </a:path>
              <a:path w="805180" h="803910">
                <a:moveTo>
                  <a:pt x="492506" y="54610"/>
                </a:moveTo>
                <a:lnTo>
                  <a:pt x="421131" y="54610"/>
                </a:lnTo>
                <a:lnTo>
                  <a:pt x="438657" y="55880"/>
                </a:lnTo>
                <a:lnTo>
                  <a:pt x="456056" y="58420"/>
                </a:lnTo>
                <a:lnTo>
                  <a:pt x="506475" y="69850"/>
                </a:lnTo>
                <a:lnTo>
                  <a:pt x="553719" y="88900"/>
                </a:lnTo>
                <a:lnTo>
                  <a:pt x="597407" y="114300"/>
                </a:lnTo>
                <a:lnTo>
                  <a:pt x="636651" y="144780"/>
                </a:lnTo>
                <a:lnTo>
                  <a:pt x="671068" y="181610"/>
                </a:lnTo>
                <a:lnTo>
                  <a:pt x="700024" y="222250"/>
                </a:lnTo>
                <a:lnTo>
                  <a:pt x="723011" y="267970"/>
                </a:lnTo>
                <a:lnTo>
                  <a:pt x="739267" y="316230"/>
                </a:lnTo>
                <a:lnTo>
                  <a:pt x="748283" y="367030"/>
                </a:lnTo>
                <a:lnTo>
                  <a:pt x="750062" y="402589"/>
                </a:lnTo>
                <a:lnTo>
                  <a:pt x="749554" y="420370"/>
                </a:lnTo>
                <a:lnTo>
                  <a:pt x="742823" y="472439"/>
                </a:lnTo>
                <a:lnTo>
                  <a:pt x="728726" y="521970"/>
                </a:lnTo>
                <a:lnTo>
                  <a:pt x="707770" y="567689"/>
                </a:lnTo>
                <a:lnTo>
                  <a:pt x="699388" y="582930"/>
                </a:lnTo>
                <a:lnTo>
                  <a:pt x="670179" y="623570"/>
                </a:lnTo>
                <a:lnTo>
                  <a:pt x="647700" y="647700"/>
                </a:lnTo>
                <a:lnTo>
                  <a:pt x="635635" y="660400"/>
                </a:lnTo>
                <a:lnTo>
                  <a:pt x="596138" y="690880"/>
                </a:lnTo>
                <a:lnTo>
                  <a:pt x="552450" y="715010"/>
                </a:lnTo>
                <a:lnTo>
                  <a:pt x="537082" y="722630"/>
                </a:lnTo>
                <a:lnTo>
                  <a:pt x="488695" y="739139"/>
                </a:lnTo>
                <a:lnTo>
                  <a:pt x="437261" y="748030"/>
                </a:lnTo>
                <a:lnTo>
                  <a:pt x="419735" y="749300"/>
                </a:lnTo>
                <a:lnTo>
                  <a:pt x="491744" y="749300"/>
                </a:lnTo>
                <a:lnTo>
                  <a:pt x="541655" y="732789"/>
                </a:lnTo>
                <a:lnTo>
                  <a:pt x="588010" y="708660"/>
                </a:lnTo>
                <a:lnTo>
                  <a:pt x="630174" y="679450"/>
                </a:lnTo>
                <a:lnTo>
                  <a:pt x="667638" y="643889"/>
                </a:lnTo>
                <a:lnTo>
                  <a:pt x="678942" y="629920"/>
                </a:lnTo>
                <a:lnTo>
                  <a:pt x="689610" y="617220"/>
                </a:lnTo>
                <a:lnTo>
                  <a:pt x="717550" y="572770"/>
                </a:lnTo>
                <a:lnTo>
                  <a:pt x="739139" y="525780"/>
                </a:lnTo>
                <a:lnTo>
                  <a:pt x="753618" y="474980"/>
                </a:lnTo>
                <a:lnTo>
                  <a:pt x="760476" y="421639"/>
                </a:lnTo>
                <a:lnTo>
                  <a:pt x="760983" y="402589"/>
                </a:lnTo>
                <a:lnTo>
                  <a:pt x="760628" y="384810"/>
                </a:lnTo>
                <a:lnTo>
                  <a:pt x="753744" y="330200"/>
                </a:lnTo>
                <a:lnTo>
                  <a:pt x="739394" y="279400"/>
                </a:lnTo>
                <a:lnTo>
                  <a:pt x="717931" y="231139"/>
                </a:lnTo>
                <a:lnTo>
                  <a:pt x="689991" y="187960"/>
                </a:lnTo>
                <a:lnTo>
                  <a:pt x="656336" y="148589"/>
                </a:lnTo>
                <a:lnTo>
                  <a:pt x="617219" y="115570"/>
                </a:lnTo>
                <a:lnTo>
                  <a:pt x="573658" y="86360"/>
                </a:lnTo>
                <a:lnTo>
                  <a:pt x="526161" y="66039"/>
                </a:lnTo>
                <a:lnTo>
                  <a:pt x="509524" y="59689"/>
                </a:lnTo>
                <a:lnTo>
                  <a:pt x="492506" y="546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10511" y="1921510"/>
            <a:ext cx="5743575" cy="750570"/>
          </a:xfrm>
          <a:custGeom>
            <a:avLst/>
            <a:gdLst/>
            <a:ahLst/>
            <a:cxnLst/>
            <a:rect l="l" t="t" r="r" b="b"/>
            <a:pathLst>
              <a:path w="5743575" h="750569">
                <a:moveTo>
                  <a:pt x="5743447" y="0"/>
                </a:moveTo>
                <a:lnTo>
                  <a:pt x="375031" y="0"/>
                </a:lnTo>
                <a:lnTo>
                  <a:pt x="0" y="375030"/>
                </a:lnTo>
                <a:lnTo>
                  <a:pt x="375031" y="750062"/>
                </a:lnTo>
                <a:lnTo>
                  <a:pt x="5743447" y="750062"/>
                </a:lnTo>
                <a:lnTo>
                  <a:pt x="5743447" y="0"/>
                </a:lnTo>
                <a:close/>
              </a:path>
            </a:pathLst>
          </a:custGeom>
          <a:solidFill>
            <a:srgbClr val="DFDE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82984" y="1894077"/>
            <a:ext cx="5798820" cy="805180"/>
          </a:xfrm>
          <a:custGeom>
            <a:avLst/>
            <a:gdLst/>
            <a:ahLst/>
            <a:cxnLst/>
            <a:rect l="l" t="t" r="r" b="b"/>
            <a:pathLst>
              <a:path w="5798820" h="805180">
                <a:moveTo>
                  <a:pt x="5770975" y="0"/>
                </a:moveTo>
                <a:lnTo>
                  <a:pt x="395192" y="0"/>
                </a:lnTo>
                <a:lnTo>
                  <a:pt x="388207" y="2921"/>
                </a:lnTo>
                <a:lnTo>
                  <a:pt x="382952" y="8048"/>
                </a:lnTo>
                <a:lnTo>
                  <a:pt x="8096" y="383032"/>
                </a:lnTo>
                <a:lnTo>
                  <a:pt x="2024" y="392104"/>
                </a:lnTo>
                <a:lnTo>
                  <a:pt x="0" y="402463"/>
                </a:lnTo>
                <a:lnTo>
                  <a:pt x="2024" y="412821"/>
                </a:lnTo>
                <a:lnTo>
                  <a:pt x="8096" y="421894"/>
                </a:lnTo>
                <a:lnTo>
                  <a:pt x="383000" y="796925"/>
                </a:lnTo>
                <a:lnTo>
                  <a:pt x="388207" y="802005"/>
                </a:lnTo>
                <a:lnTo>
                  <a:pt x="395192" y="804926"/>
                </a:lnTo>
                <a:lnTo>
                  <a:pt x="5770975" y="804926"/>
                </a:lnTo>
                <a:lnTo>
                  <a:pt x="5781710" y="802765"/>
                </a:lnTo>
                <a:lnTo>
                  <a:pt x="5790469" y="796877"/>
                </a:lnTo>
                <a:lnTo>
                  <a:pt x="5796371" y="788156"/>
                </a:lnTo>
                <a:lnTo>
                  <a:pt x="5798534" y="777494"/>
                </a:lnTo>
                <a:lnTo>
                  <a:pt x="5798534" y="771906"/>
                </a:lnTo>
                <a:lnTo>
                  <a:pt x="404844" y="771906"/>
                </a:lnTo>
                <a:lnTo>
                  <a:pt x="35274" y="402463"/>
                </a:lnTo>
                <a:lnTo>
                  <a:pt x="404844" y="33020"/>
                </a:lnTo>
                <a:lnTo>
                  <a:pt x="5798534" y="33020"/>
                </a:lnTo>
                <a:lnTo>
                  <a:pt x="5798534" y="27432"/>
                </a:lnTo>
                <a:lnTo>
                  <a:pt x="5796371" y="16769"/>
                </a:lnTo>
                <a:lnTo>
                  <a:pt x="5790469" y="8048"/>
                </a:lnTo>
                <a:lnTo>
                  <a:pt x="5781710" y="2160"/>
                </a:lnTo>
                <a:lnTo>
                  <a:pt x="5770975" y="0"/>
                </a:lnTo>
                <a:close/>
              </a:path>
              <a:path w="5798820" h="805180">
                <a:moveTo>
                  <a:pt x="5798534" y="33020"/>
                </a:moveTo>
                <a:lnTo>
                  <a:pt x="5765514" y="33020"/>
                </a:lnTo>
                <a:lnTo>
                  <a:pt x="5765514" y="771906"/>
                </a:lnTo>
                <a:lnTo>
                  <a:pt x="5798534" y="771906"/>
                </a:lnTo>
                <a:lnTo>
                  <a:pt x="5798534" y="33020"/>
                </a:lnTo>
                <a:close/>
              </a:path>
              <a:path w="5798820" h="805180">
                <a:moveTo>
                  <a:pt x="5754465" y="43942"/>
                </a:moveTo>
                <a:lnTo>
                  <a:pt x="409289" y="43942"/>
                </a:lnTo>
                <a:lnTo>
                  <a:pt x="50895" y="402463"/>
                </a:lnTo>
                <a:lnTo>
                  <a:pt x="409289" y="760984"/>
                </a:lnTo>
                <a:lnTo>
                  <a:pt x="5754465" y="760984"/>
                </a:lnTo>
                <a:lnTo>
                  <a:pt x="5754465" y="749935"/>
                </a:lnTo>
                <a:lnTo>
                  <a:pt x="413861" y="749935"/>
                </a:lnTo>
                <a:lnTo>
                  <a:pt x="66389" y="402463"/>
                </a:lnTo>
                <a:lnTo>
                  <a:pt x="413861" y="54991"/>
                </a:lnTo>
                <a:lnTo>
                  <a:pt x="5754465" y="54991"/>
                </a:lnTo>
                <a:lnTo>
                  <a:pt x="5754465" y="43942"/>
                </a:lnTo>
                <a:close/>
              </a:path>
              <a:path w="5798820" h="805180">
                <a:moveTo>
                  <a:pt x="5754465" y="54991"/>
                </a:moveTo>
                <a:lnTo>
                  <a:pt x="5743543" y="54991"/>
                </a:lnTo>
                <a:lnTo>
                  <a:pt x="5743543" y="749935"/>
                </a:lnTo>
                <a:lnTo>
                  <a:pt x="5754465" y="749935"/>
                </a:lnTo>
                <a:lnTo>
                  <a:pt x="5754465" y="549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55114" y="1883917"/>
            <a:ext cx="749935" cy="750570"/>
          </a:xfrm>
          <a:custGeom>
            <a:avLst/>
            <a:gdLst/>
            <a:ahLst/>
            <a:cxnLst/>
            <a:rect l="l" t="t" r="r" b="b"/>
            <a:pathLst>
              <a:path w="749935" h="750569">
                <a:moveTo>
                  <a:pt x="375030" y="0"/>
                </a:moveTo>
                <a:lnTo>
                  <a:pt x="327985" y="2921"/>
                </a:lnTo>
                <a:lnTo>
                  <a:pt x="282684" y="11453"/>
                </a:lnTo>
                <a:lnTo>
                  <a:pt x="239479" y="25242"/>
                </a:lnTo>
                <a:lnTo>
                  <a:pt x="198721" y="43938"/>
                </a:lnTo>
                <a:lnTo>
                  <a:pt x="160761" y="67189"/>
                </a:lnTo>
                <a:lnTo>
                  <a:pt x="125952" y="94644"/>
                </a:lnTo>
                <a:lnTo>
                  <a:pt x="94644" y="125952"/>
                </a:lnTo>
                <a:lnTo>
                  <a:pt x="67189" y="160761"/>
                </a:lnTo>
                <a:lnTo>
                  <a:pt x="43938" y="198721"/>
                </a:lnTo>
                <a:lnTo>
                  <a:pt x="25242" y="239479"/>
                </a:lnTo>
                <a:lnTo>
                  <a:pt x="11453" y="282684"/>
                </a:lnTo>
                <a:lnTo>
                  <a:pt x="2921" y="327985"/>
                </a:lnTo>
                <a:lnTo>
                  <a:pt x="0" y="375031"/>
                </a:lnTo>
                <a:lnTo>
                  <a:pt x="2921" y="422076"/>
                </a:lnTo>
                <a:lnTo>
                  <a:pt x="11453" y="467377"/>
                </a:lnTo>
                <a:lnTo>
                  <a:pt x="25242" y="510582"/>
                </a:lnTo>
                <a:lnTo>
                  <a:pt x="43938" y="551340"/>
                </a:lnTo>
                <a:lnTo>
                  <a:pt x="67189" y="589300"/>
                </a:lnTo>
                <a:lnTo>
                  <a:pt x="94644" y="624109"/>
                </a:lnTo>
                <a:lnTo>
                  <a:pt x="125952" y="655417"/>
                </a:lnTo>
                <a:lnTo>
                  <a:pt x="160761" y="682872"/>
                </a:lnTo>
                <a:lnTo>
                  <a:pt x="198721" y="706123"/>
                </a:lnTo>
                <a:lnTo>
                  <a:pt x="239479" y="724819"/>
                </a:lnTo>
                <a:lnTo>
                  <a:pt x="282684" y="738608"/>
                </a:lnTo>
                <a:lnTo>
                  <a:pt x="327985" y="747140"/>
                </a:lnTo>
                <a:lnTo>
                  <a:pt x="375030" y="750062"/>
                </a:lnTo>
                <a:lnTo>
                  <a:pt x="422049" y="747140"/>
                </a:lnTo>
                <a:lnTo>
                  <a:pt x="467327" y="738608"/>
                </a:lnTo>
                <a:lnTo>
                  <a:pt x="510513" y="724819"/>
                </a:lnTo>
                <a:lnTo>
                  <a:pt x="551255" y="706123"/>
                </a:lnTo>
                <a:lnTo>
                  <a:pt x="589202" y="682872"/>
                </a:lnTo>
                <a:lnTo>
                  <a:pt x="624002" y="655417"/>
                </a:lnTo>
                <a:lnTo>
                  <a:pt x="655302" y="624109"/>
                </a:lnTo>
                <a:lnTo>
                  <a:pt x="682752" y="589300"/>
                </a:lnTo>
                <a:lnTo>
                  <a:pt x="706000" y="551340"/>
                </a:lnTo>
                <a:lnTo>
                  <a:pt x="724694" y="510582"/>
                </a:lnTo>
                <a:lnTo>
                  <a:pt x="738482" y="467377"/>
                </a:lnTo>
                <a:lnTo>
                  <a:pt x="747013" y="422076"/>
                </a:lnTo>
                <a:lnTo>
                  <a:pt x="749935" y="375031"/>
                </a:lnTo>
                <a:lnTo>
                  <a:pt x="747013" y="327985"/>
                </a:lnTo>
                <a:lnTo>
                  <a:pt x="738482" y="282684"/>
                </a:lnTo>
                <a:lnTo>
                  <a:pt x="724694" y="239479"/>
                </a:lnTo>
                <a:lnTo>
                  <a:pt x="706000" y="198721"/>
                </a:lnTo>
                <a:lnTo>
                  <a:pt x="682752" y="160761"/>
                </a:lnTo>
                <a:lnTo>
                  <a:pt x="655302" y="125952"/>
                </a:lnTo>
                <a:lnTo>
                  <a:pt x="624002" y="94644"/>
                </a:lnTo>
                <a:lnTo>
                  <a:pt x="589202" y="67189"/>
                </a:lnTo>
                <a:lnTo>
                  <a:pt x="551255" y="43938"/>
                </a:lnTo>
                <a:lnTo>
                  <a:pt x="510513" y="25242"/>
                </a:lnTo>
                <a:lnTo>
                  <a:pt x="467327" y="11453"/>
                </a:lnTo>
                <a:lnTo>
                  <a:pt x="422049" y="2921"/>
                </a:lnTo>
                <a:lnTo>
                  <a:pt x="375030" y="0"/>
                </a:lnTo>
                <a:close/>
              </a:path>
            </a:pathLst>
          </a:custGeom>
          <a:solidFill>
            <a:srgbClr val="EFE9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27683" y="1857629"/>
            <a:ext cx="805180" cy="803910"/>
          </a:xfrm>
          <a:custGeom>
            <a:avLst/>
            <a:gdLst/>
            <a:ahLst/>
            <a:cxnLst/>
            <a:rect l="l" t="t" r="r" b="b"/>
            <a:pathLst>
              <a:path w="805180" h="803910">
                <a:moveTo>
                  <a:pt x="422528" y="0"/>
                </a:moveTo>
                <a:lnTo>
                  <a:pt x="380999" y="0"/>
                </a:lnTo>
                <a:lnTo>
                  <a:pt x="360679" y="1270"/>
                </a:lnTo>
                <a:lnTo>
                  <a:pt x="320802" y="7620"/>
                </a:lnTo>
                <a:lnTo>
                  <a:pt x="282066" y="17780"/>
                </a:lnTo>
                <a:lnTo>
                  <a:pt x="227329" y="39370"/>
                </a:lnTo>
                <a:lnTo>
                  <a:pt x="176784" y="68580"/>
                </a:lnTo>
                <a:lnTo>
                  <a:pt x="146049" y="91439"/>
                </a:lnTo>
                <a:lnTo>
                  <a:pt x="117347" y="118110"/>
                </a:lnTo>
                <a:lnTo>
                  <a:pt x="91439" y="146050"/>
                </a:lnTo>
                <a:lnTo>
                  <a:pt x="68325" y="177800"/>
                </a:lnTo>
                <a:lnTo>
                  <a:pt x="48259" y="210820"/>
                </a:lnTo>
                <a:lnTo>
                  <a:pt x="31241" y="246380"/>
                </a:lnTo>
                <a:lnTo>
                  <a:pt x="17906" y="283210"/>
                </a:lnTo>
                <a:lnTo>
                  <a:pt x="8000" y="321310"/>
                </a:lnTo>
                <a:lnTo>
                  <a:pt x="1904" y="361950"/>
                </a:lnTo>
                <a:lnTo>
                  <a:pt x="0" y="402589"/>
                </a:lnTo>
                <a:lnTo>
                  <a:pt x="507" y="422910"/>
                </a:lnTo>
                <a:lnTo>
                  <a:pt x="4698" y="463550"/>
                </a:lnTo>
                <a:lnTo>
                  <a:pt x="12826" y="502920"/>
                </a:lnTo>
                <a:lnTo>
                  <a:pt x="24637" y="541020"/>
                </a:lnTo>
                <a:lnTo>
                  <a:pt x="40004" y="577850"/>
                </a:lnTo>
                <a:lnTo>
                  <a:pt x="69087" y="627380"/>
                </a:lnTo>
                <a:lnTo>
                  <a:pt x="92328" y="659130"/>
                </a:lnTo>
                <a:lnTo>
                  <a:pt x="118364" y="687070"/>
                </a:lnTo>
                <a:lnTo>
                  <a:pt x="146939" y="713739"/>
                </a:lnTo>
                <a:lnTo>
                  <a:pt x="178053" y="736600"/>
                </a:lnTo>
                <a:lnTo>
                  <a:pt x="211200" y="755650"/>
                </a:lnTo>
                <a:lnTo>
                  <a:pt x="228599" y="765810"/>
                </a:lnTo>
                <a:lnTo>
                  <a:pt x="264667" y="779780"/>
                </a:lnTo>
                <a:lnTo>
                  <a:pt x="302514" y="792480"/>
                </a:lnTo>
                <a:lnTo>
                  <a:pt x="341884" y="800100"/>
                </a:lnTo>
                <a:lnTo>
                  <a:pt x="382397" y="803910"/>
                </a:lnTo>
                <a:lnTo>
                  <a:pt x="423925" y="803910"/>
                </a:lnTo>
                <a:lnTo>
                  <a:pt x="464439" y="800100"/>
                </a:lnTo>
                <a:lnTo>
                  <a:pt x="522859" y="786130"/>
                </a:lnTo>
                <a:lnTo>
                  <a:pt x="559689" y="772160"/>
                </a:lnTo>
                <a:lnTo>
                  <a:pt x="402335" y="772160"/>
                </a:lnTo>
                <a:lnTo>
                  <a:pt x="364616" y="769620"/>
                </a:lnTo>
                <a:lnTo>
                  <a:pt x="275209" y="749300"/>
                </a:lnTo>
                <a:lnTo>
                  <a:pt x="226314" y="726439"/>
                </a:lnTo>
                <a:lnTo>
                  <a:pt x="181355" y="698500"/>
                </a:lnTo>
                <a:lnTo>
                  <a:pt x="141097" y="662939"/>
                </a:lnTo>
                <a:lnTo>
                  <a:pt x="106298" y="622300"/>
                </a:lnTo>
                <a:lnTo>
                  <a:pt x="95884" y="608330"/>
                </a:lnTo>
                <a:lnTo>
                  <a:pt x="69341" y="562610"/>
                </a:lnTo>
                <a:lnTo>
                  <a:pt x="49529" y="511810"/>
                </a:lnTo>
                <a:lnTo>
                  <a:pt x="37210" y="458470"/>
                </a:lnTo>
                <a:lnTo>
                  <a:pt x="33375" y="420370"/>
                </a:lnTo>
                <a:lnTo>
                  <a:pt x="33019" y="402589"/>
                </a:lnTo>
                <a:lnTo>
                  <a:pt x="33375" y="384810"/>
                </a:lnTo>
                <a:lnTo>
                  <a:pt x="37210" y="345439"/>
                </a:lnTo>
                <a:lnTo>
                  <a:pt x="49656" y="292100"/>
                </a:lnTo>
                <a:lnTo>
                  <a:pt x="69468" y="241300"/>
                </a:lnTo>
                <a:lnTo>
                  <a:pt x="96138" y="195580"/>
                </a:lnTo>
                <a:lnTo>
                  <a:pt x="129031" y="153670"/>
                </a:lnTo>
                <a:lnTo>
                  <a:pt x="167512" y="116839"/>
                </a:lnTo>
                <a:lnTo>
                  <a:pt x="211073" y="86360"/>
                </a:lnTo>
                <a:lnTo>
                  <a:pt x="258825" y="60960"/>
                </a:lnTo>
                <a:lnTo>
                  <a:pt x="310260" y="44450"/>
                </a:lnTo>
                <a:lnTo>
                  <a:pt x="364871" y="34289"/>
                </a:lnTo>
                <a:lnTo>
                  <a:pt x="383540" y="33020"/>
                </a:lnTo>
                <a:lnTo>
                  <a:pt x="563535" y="33020"/>
                </a:lnTo>
                <a:lnTo>
                  <a:pt x="558418" y="30480"/>
                </a:lnTo>
                <a:lnTo>
                  <a:pt x="521461" y="17780"/>
                </a:lnTo>
                <a:lnTo>
                  <a:pt x="482853" y="7620"/>
                </a:lnTo>
                <a:lnTo>
                  <a:pt x="442848" y="1270"/>
                </a:lnTo>
                <a:lnTo>
                  <a:pt x="422528" y="0"/>
                </a:lnTo>
                <a:close/>
              </a:path>
              <a:path w="805180" h="803910">
                <a:moveTo>
                  <a:pt x="563535" y="33020"/>
                </a:moveTo>
                <a:lnTo>
                  <a:pt x="421640" y="33020"/>
                </a:lnTo>
                <a:lnTo>
                  <a:pt x="440309" y="34289"/>
                </a:lnTo>
                <a:lnTo>
                  <a:pt x="458850" y="36830"/>
                </a:lnTo>
                <a:lnTo>
                  <a:pt x="529716" y="54610"/>
                </a:lnTo>
                <a:lnTo>
                  <a:pt x="578611" y="77470"/>
                </a:lnTo>
                <a:lnTo>
                  <a:pt x="623569" y="105410"/>
                </a:lnTo>
                <a:lnTo>
                  <a:pt x="663829" y="140970"/>
                </a:lnTo>
                <a:lnTo>
                  <a:pt x="698627" y="181610"/>
                </a:lnTo>
                <a:lnTo>
                  <a:pt x="727455" y="226060"/>
                </a:lnTo>
                <a:lnTo>
                  <a:pt x="749554" y="275589"/>
                </a:lnTo>
                <a:lnTo>
                  <a:pt x="764540" y="327660"/>
                </a:lnTo>
                <a:lnTo>
                  <a:pt x="771431" y="382270"/>
                </a:lnTo>
                <a:lnTo>
                  <a:pt x="771905" y="402589"/>
                </a:lnTo>
                <a:lnTo>
                  <a:pt x="771550" y="420370"/>
                </a:lnTo>
                <a:lnTo>
                  <a:pt x="767715" y="458470"/>
                </a:lnTo>
                <a:lnTo>
                  <a:pt x="755268" y="511810"/>
                </a:lnTo>
                <a:lnTo>
                  <a:pt x="735456" y="562610"/>
                </a:lnTo>
                <a:lnTo>
                  <a:pt x="708786" y="608330"/>
                </a:lnTo>
                <a:lnTo>
                  <a:pt x="698499" y="623570"/>
                </a:lnTo>
                <a:lnTo>
                  <a:pt x="663702" y="662939"/>
                </a:lnTo>
                <a:lnTo>
                  <a:pt x="623316" y="698500"/>
                </a:lnTo>
                <a:lnTo>
                  <a:pt x="593852" y="717550"/>
                </a:lnTo>
                <a:lnTo>
                  <a:pt x="578358" y="727710"/>
                </a:lnTo>
                <a:lnTo>
                  <a:pt x="529462" y="749300"/>
                </a:lnTo>
                <a:lnTo>
                  <a:pt x="494665" y="759460"/>
                </a:lnTo>
                <a:lnTo>
                  <a:pt x="476758" y="764539"/>
                </a:lnTo>
                <a:lnTo>
                  <a:pt x="440054" y="769620"/>
                </a:lnTo>
                <a:lnTo>
                  <a:pt x="402335" y="772160"/>
                </a:lnTo>
                <a:lnTo>
                  <a:pt x="559689" y="772160"/>
                </a:lnTo>
                <a:lnTo>
                  <a:pt x="594867" y="755650"/>
                </a:lnTo>
                <a:lnTo>
                  <a:pt x="628141" y="735330"/>
                </a:lnTo>
                <a:lnTo>
                  <a:pt x="659003" y="712470"/>
                </a:lnTo>
                <a:lnTo>
                  <a:pt x="687578" y="685800"/>
                </a:lnTo>
                <a:lnTo>
                  <a:pt x="713485" y="657860"/>
                </a:lnTo>
                <a:lnTo>
                  <a:pt x="736599" y="626110"/>
                </a:lnTo>
                <a:lnTo>
                  <a:pt x="756666" y="593089"/>
                </a:lnTo>
                <a:lnTo>
                  <a:pt x="773684" y="557530"/>
                </a:lnTo>
                <a:lnTo>
                  <a:pt x="787018" y="520700"/>
                </a:lnTo>
                <a:lnTo>
                  <a:pt x="796924" y="482600"/>
                </a:lnTo>
                <a:lnTo>
                  <a:pt x="803021" y="441960"/>
                </a:lnTo>
                <a:lnTo>
                  <a:pt x="804925" y="401320"/>
                </a:lnTo>
                <a:lnTo>
                  <a:pt x="804417" y="381000"/>
                </a:lnTo>
                <a:lnTo>
                  <a:pt x="800227" y="340360"/>
                </a:lnTo>
                <a:lnTo>
                  <a:pt x="792098" y="300989"/>
                </a:lnTo>
                <a:lnTo>
                  <a:pt x="780287" y="262889"/>
                </a:lnTo>
                <a:lnTo>
                  <a:pt x="765047" y="227330"/>
                </a:lnTo>
                <a:lnTo>
                  <a:pt x="746379" y="193039"/>
                </a:lnTo>
                <a:lnTo>
                  <a:pt x="724661" y="161289"/>
                </a:lnTo>
                <a:lnTo>
                  <a:pt x="700023" y="130810"/>
                </a:lnTo>
                <a:lnTo>
                  <a:pt x="672591" y="104139"/>
                </a:lnTo>
                <a:lnTo>
                  <a:pt x="642747" y="78739"/>
                </a:lnTo>
                <a:lnTo>
                  <a:pt x="610616" y="57150"/>
                </a:lnTo>
                <a:lnTo>
                  <a:pt x="576325" y="39370"/>
                </a:lnTo>
                <a:lnTo>
                  <a:pt x="563535" y="33020"/>
                </a:lnTo>
                <a:close/>
              </a:path>
              <a:path w="805180" h="803910">
                <a:moveTo>
                  <a:pt x="402843" y="43180"/>
                </a:moveTo>
                <a:lnTo>
                  <a:pt x="330580" y="50800"/>
                </a:lnTo>
                <a:lnTo>
                  <a:pt x="279527" y="64770"/>
                </a:lnTo>
                <a:lnTo>
                  <a:pt x="232028" y="86360"/>
                </a:lnTo>
                <a:lnTo>
                  <a:pt x="188340" y="114300"/>
                </a:lnTo>
                <a:lnTo>
                  <a:pt x="174752" y="125730"/>
                </a:lnTo>
                <a:lnTo>
                  <a:pt x="161797" y="135889"/>
                </a:lnTo>
                <a:lnTo>
                  <a:pt x="126110" y="173989"/>
                </a:lnTo>
                <a:lnTo>
                  <a:pt x="96011" y="215900"/>
                </a:lnTo>
                <a:lnTo>
                  <a:pt x="72262" y="261620"/>
                </a:lnTo>
                <a:lnTo>
                  <a:pt x="55371" y="312420"/>
                </a:lnTo>
                <a:lnTo>
                  <a:pt x="45846" y="364489"/>
                </a:lnTo>
                <a:lnTo>
                  <a:pt x="43941" y="401320"/>
                </a:lnTo>
                <a:lnTo>
                  <a:pt x="44416" y="419100"/>
                </a:lnTo>
                <a:lnTo>
                  <a:pt x="51180" y="473710"/>
                </a:lnTo>
                <a:lnTo>
                  <a:pt x="65531" y="524510"/>
                </a:lnTo>
                <a:lnTo>
                  <a:pt x="86994" y="572770"/>
                </a:lnTo>
                <a:lnTo>
                  <a:pt x="114934" y="615950"/>
                </a:lnTo>
                <a:lnTo>
                  <a:pt x="148590" y="655320"/>
                </a:lnTo>
                <a:lnTo>
                  <a:pt x="187705" y="689610"/>
                </a:lnTo>
                <a:lnTo>
                  <a:pt x="201675" y="698500"/>
                </a:lnTo>
                <a:lnTo>
                  <a:pt x="216280" y="708660"/>
                </a:lnTo>
                <a:lnTo>
                  <a:pt x="262635" y="732789"/>
                </a:lnTo>
                <a:lnTo>
                  <a:pt x="312419" y="749300"/>
                </a:lnTo>
                <a:lnTo>
                  <a:pt x="402081" y="760730"/>
                </a:lnTo>
                <a:lnTo>
                  <a:pt x="420497" y="759460"/>
                </a:lnTo>
                <a:lnTo>
                  <a:pt x="438658" y="759460"/>
                </a:lnTo>
                <a:lnTo>
                  <a:pt x="456565" y="756920"/>
                </a:lnTo>
                <a:lnTo>
                  <a:pt x="491743" y="749300"/>
                </a:lnTo>
                <a:lnTo>
                  <a:pt x="383793" y="749300"/>
                </a:lnTo>
                <a:lnTo>
                  <a:pt x="366267" y="748030"/>
                </a:lnTo>
                <a:lnTo>
                  <a:pt x="331850" y="742950"/>
                </a:lnTo>
                <a:lnTo>
                  <a:pt x="314959" y="737870"/>
                </a:lnTo>
                <a:lnTo>
                  <a:pt x="298449" y="734060"/>
                </a:lnTo>
                <a:lnTo>
                  <a:pt x="251205" y="715010"/>
                </a:lnTo>
                <a:lnTo>
                  <a:pt x="207644" y="689610"/>
                </a:lnTo>
                <a:lnTo>
                  <a:pt x="180974" y="669289"/>
                </a:lnTo>
                <a:lnTo>
                  <a:pt x="168402" y="659130"/>
                </a:lnTo>
                <a:lnTo>
                  <a:pt x="133858" y="622300"/>
                </a:lnTo>
                <a:lnTo>
                  <a:pt x="104902" y="581660"/>
                </a:lnTo>
                <a:lnTo>
                  <a:pt x="81914" y="537210"/>
                </a:lnTo>
                <a:lnTo>
                  <a:pt x="65785" y="488950"/>
                </a:lnTo>
                <a:lnTo>
                  <a:pt x="56641" y="436880"/>
                </a:lnTo>
                <a:lnTo>
                  <a:pt x="54990" y="401320"/>
                </a:lnTo>
                <a:lnTo>
                  <a:pt x="55344" y="384810"/>
                </a:lnTo>
                <a:lnTo>
                  <a:pt x="62103" y="331470"/>
                </a:lnTo>
                <a:lnTo>
                  <a:pt x="76326" y="281939"/>
                </a:lnTo>
                <a:lnTo>
                  <a:pt x="97154" y="236220"/>
                </a:lnTo>
                <a:lnTo>
                  <a:pt x="124333" y="194310"/>
                </a:lnTo>
                <a:lnTo>
                  <a:pt x="134747" y="180339"/>
                </a:lnTo>
                <a:lnTo>
                  <a:pt x="169290" y="144780"/>
                </a:lnTo>
                <a:lnTo>
                  <a:pt x="208787" y="113030"/>
                </a:lnTo>
                <a:lnTo>
                  <a:pt x="252475" y="88900"/>
                </a:lnTo>
                <a:lnTo>
                  <a:pt x="316229" y="64770"/>
                </a:lnTo>
                <a:lnTo>
                  <a:pt x="367665" y="55880"/>
                </a:lnTo>
                <a:lnTo>
                  <a:pt x="385191" y="54610"/>
                </a:lnTo>
                <a:lnTo>
                  <a:pt x="492505" y="54610"/>
                </a:lnTo>
                <a:lnTo>
                  <a:pt x="475106" y="50800"/>
                </a:lnTo>
                <a:lnTo>
                  <a:pt x="439547" y="45720"/>
                </a:lnTo>
                <a:lnTo>
                  <a:pt x="402843" y="43180"/>
                </a:lnTo>
                <a:close/>
              </a:path>
              <a:path w="805180" h="803910">
                <a:moveTo>
                  <a:pt x="492505" y="54610"/>
                </a:moveTo>
                <a:lnTo>
                  <a:pt x="421131" y="54610"/>
                </a:lnTo>
                <a:lnTo>
                  <a:pt x="438658" y="55880"/>
                </a:lnTo>
                <a:lnTo>
                  <a:pt x="456056" y="58420"/>
                </a:lnTo>
                <a:lnTo>
                  <a:pt x="506475" y="69850"/>
                </a:lnTo>
                <a:lnTo>
                  <a:pt x="553719" y="88900"/>
                </a:lnTo>
                <a:lnTo>
                  <a:pt x="597280" y="114300"/>
                </a:lnTo>
                <a:lnTo>
                  <a:pt x="636523" y="144780"/>
                </a:lnTo>
                <a:lnTo>
                  <a:pt x="671067" y="181610"/>
                </a:lnTo>
                <a:lnTo>
                  <a:pt x="700023" y="222250"/>
                </a:lnTo>
                <a:lnTo>
                  <a:pt x="723010" y="267970"/>
                </a:lnTo>
                <a:lnTo>
                  <a:pt x="739140" y="316230"/>
                </a:lnTo>
                <a:lnTo>
                  <a:pt x="748284" y="367030"/>
                </a:lnTo>
                <a:lnTo>
                  <a:pt x="749935" y="402589"/>
                </a:lnTo>
                <a:lnTo>
                  <a:pt x="749554" y="420370"/>
                </a:lnTo>
                <a:lnTo>
                  <a:pt x="742822" y="472439"/>
                </a:lnTo>
                <a:lnTo>
                  <a:pt x="728598" y="521970"/>
                </a:lnTo>
                <a:lnTo>
                  <a:pt x="707771" y="567689"/>
                </a:lnTo>
                <a:lnTo>
                  <a:pt x="680592" y="610870"/>
                </a:lnTo>
                <a:lnTo>
                  <a:pt x="647699" y="647700"/>
                </a:lnTo>
                <a:lnTo>
                  <a:pt x="609854" y="680720"/>
                </a:lnTo>
                <a:lnTo>
                  <a:pt x="567435" y="708660"/>
                </a:lnTo>
                <a:lnTo>
                  <a:pt x="552449" y="715010"/>
                </a:lnTo>
                <a:lnTo>
                  <a:pt x="537083" y="722630"/>
                </a:lnTo>
                <a:lnTo>
                  <a:pt x="488696" y="739139"/>
                </a:lnTo>
                <a:lnTo>
                  <a:pt x="437260" y="748030"/>
                </a:lnTo>
                <a:lnTo>
                  <a:pt x="419734" y="749300"/>
                </a:lnTo>
                <a:lnTo>
                  <a:pt x="491743" y="749300"/>
                </a:lnTo>
                <a:lnTo>
                  <a:pt x="541654" y="732789"/>
                </a:lnTo>
                <a:lnTo>
                  <a:pt x="588010" y="708660"/>
                </a:lnTo>
                <a:lnTo>
                  <a:pt x="630173" y="679450"/>
                </a:lnTo>
                <a:lnTo>
                  <a:pt x="655700" y="655320"/>
                </a:lnTo>
                <a:lnTo>
                  <a:pt x="667511" y="643889"/>
                </a:lnTo>
                <a:lnTo>
                  <a:pt x="678815" y="629920"/>
                </a:lnTo>
                <a:lnTo>
                  <a:pt x="689610" y="617220"/>
                </a:lnTo>
                <a:lnTo>
                  <a:pt x="699516" y="603250"/>
                </a:lnTo>
                <a:lnTo>
                  <a:pt x="725423" y="557530"/>
                </a:lnTo>
                <a:lnTo>
                  <a:pt x="744728" y="509270"/>
                </a:lnTo>
                <a:lnTo>
                  <a:pt x="756792" y="457200"/>
                </a:lnTo>
                <a:lnTo>
                  <a:pt x="760984" y="402589"/>
                </a:lnTo>
                <a:lnTo>
                  <a:pt x="760509" y="384810"/>
                </a:lnTo>
                <a:lnTo>
                  <a:pt x="753744" y="330200"/>
                </a:lnTo>
                <a:lnTo>
                  <a:pt x="739266" y="279400"/>
                </a:lnTo>
                <a:lnTo>
                  <a:pt x="717930" y="231139"/>
                </a:lnTo>
                <a:lnTo>
                  <a:pt x="689991" y="187960"/>
                </a:lnTo>
                <a:lnTo>
                  <a:pt x="656335" y="148589"/>
                </a:lnTo>
                <a:lnTo>
                  <a:pt x="617219" y="114300"/>
                </a:lnTo>
                <a:lnTo>
                  <a:pt x="603249" y="105410"/>
                </a:lnTo>
                <a:lnTo>
                  <a:pt x="588644" y="95250"/>
                </a:lnTo>
                <a:lnTo>
                  <a:pt x="573659" y="86360"/>
                </a:lnTo>
                <a:lnTo>
                  <a:pt x="558291" y="78739"/>
                </a:lnTo>
                <a:lnTo>
                  <a:pt x="526160" y="66039"/>
                </a:lnTo>
                <a:lnTo>
                  <a:pt x="509523" y="59689"/>
                </a:lnTo>
                <a:lnTo>
                  <a:pt x="492505" y="546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79676" y="2852927"/>
            <a:ext cx="5574030" cy="749935"/>
          </a:xfrm>
          <a:custGeom>
            <a:avLst/>
            <a:gdLst/>
            <a:ahLst/>
            <a:cxnLst/>
            <a:rect l="l" t="t" r="r" b="b"/>
            <a:pathLst>
              <a:path w="5574030" h="749935">
                <a:moveTo>
                  <a:pt x="5574030" y="0"/>
                </a:moveTo>
                <a:lnTo>
                  <a:pt x="375031" y="0"/>
                </a:lnTo>
                <a:lnTo>
                  <a:pt x="0" y="375031"/>
                </a:lnTo>
                <a:lnTo>
                  <a:pt x="375031" y="749935"/>
                </a:lnTo>
                <a:lnTo>
                  <a:pt x="5574030" y="749935"/>
                </a:lnTo>
                <a:lnTo>
                  <a:pt x="5574030" y="0"/>
                </a:lnTo>
                <a:close/>
              </a:path>
            </a:pathLst>
          </a:custGeom>
          <a:solidFill>
            <a:srgbClr val="61CD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52244" y="2825495"/>
            <a:ext cx="5629275" cy="805180"/>
          </a:xfrm>
          <a:custGeom>
            <a:avLst/>
            <a:gdLst/>
            <a:ahLst/>
            <a:cxnLst/>
            <a:rect l="l" t="t" r="r" b="b"/>
            <a:pathLst>
              <a:path w="5629275" h="805179">
                <a:moveTo>
                  <a:pt x="5601461" y="0"/>
                </a:moveTo>
                <a:lnTo>
                  <a:pt x="395224" y="0"/>
                </a:lnTo>
                <a:lnTo>
                  <a:pt x="388238" y="2793"/>
                </a:lnTo>
                <a:lnTo>
                  <a:pt x="8000" y="383031"/>
                </a:lnTo>
                <a:lnTo>
                  <a:pt x="2000" y="392086"/>
                </a:lnTo>
                <a:lnTo>
                  <a:pt x="0" y="402415"/>
                </a:lnTo>
                <a:lnTo>
                  <a:pt x="2000" y="412767"/>
                </a:lnTo>
                <a:lnTo>
                  <a:pt x="8000" y="421893"/>
                </a:lnTo>
                <a:lnTo>
                  <a:pt x="383031" y="796924"/>
                </a:lnTo>
                <a:lnTo>
                  <a:pt x="388238" y="802004"/>
                </a:lnTo>
                <a:lnTo>
                  <a:pt x="395224" y="804926"/>
                </a:lnTo>
                <a:lnTo>
                  <a:pt x="5601461" y="804926"/>
                </a:lnTo>
                <a:lnTo>
                  <a:pt x="5612197" y="802763"/>
                </a:lnTo>
                <a:lnTo>
                  <a:pt x="5620956" y="796861"/>
                </a:lnTo>
                <a:lnTo>
                  <a:pt x="5626858" y="788102"/>
                </a:lnTo>
                <a:lnTo>
                  <a:pt x="5629021" y="777366"/>
                </a:lnTo>
                <a:lnTo>
                  <a:pt x="5629021" y="771905"/>
                </a:lnTo>
                <a:lnTo>
                  <a:pt x="404749" y="771905"/>
                </a:lnTo>
                <a:lnTo>
                  <a:pt x="35306" y="402463"/>
                </a:lnTo>
                <a:lnTo>
                  <a:pt x="404749" y="32892"/>
                </a:lnTo>
                <a:lnTo>
                  <a:pt x="5629021" y="32892"/>
                </a:lnTo>
                <a:lnTo>
                  <a:pt x="5629021" y="27431"/>
                </a:lnTo>
                <a:lnTo>
                  <a:pt x="5626858" y="16716"/>
                </a:lnTo>
                <a:lnTo>
                  <a:pt x="5620956" y="8000"/>
                </a:lnTo>
                <a:lnTo>
                  <a:pt x="5612197" y="2143"/>
                </a:lnTo>
                <a:lnTo>
                  <a:pt x="5601461" y="0"/>
                </a:lnTo>
                <a:close/>
              </a:path>
              <a:path w="5629275" h="805179">
                <a:moveTo>
                  <a:pt x="5629021" y="32892"/>
                </a:moveTo>
                <a:lnTo>
                  <a:pt x="5596001" y="32892"/>
                </a:lnTo>
                <a:lnTo>
                  <a:pt x="5596001" y="771905"/>
                </a:lnTo>
                <a:lnTo>
                  <a:pt x="5629021" y="771905"/>
                </a:lnTo>
                <a:lnTo>
                  <a:pt x="5629021" y="32892"/>
                </a:lnTo>
                <a:close/>
              </a:path>
              <a:path w="5629275" h="805179">
                <a:moveTo>
                  <a:pt x="5584952" y="43941"/>
                </a:moveTo>
                <a:lnTo>
                  <a:pt x="409320" y="43941"/>
                </a:lnTo>
                <a:lnTo>
                  <a:pt x="50800" y="402463"/>
                </a:lnTo>
                <a:lnTo>
                  <a:pt x="409320" y="760983"/>
                </a:lnTo>
                <a:lnTo>
                  <a:pt x="5584952" y="760983"/>
                </a:lnTo>
                <a:lnTo>
                  <a:pt x="5584952" y="749934"/>
                </a:lnTo>
                <a:lnTo>
                  <a:pt x="413893" y="749934"/>
                </a:lnTo>
                <a:lnTo>
                  <a:pt x="66420" y="402463"/>
                </a:lnTo>
                <a:lnTo>
                  <a:pt x="413893" y="54990"/>
                </a:lnTo>
                <a:lnTo>
                  <a:pt x="5584952" y="54990"/>
                </a:lnTo>
                <a:lnTo>
                  <a:pt x="5584952" y="43941"/>
                </a:lnTo>
                <a:close/>
              </a:path>
              <a:path w="5629275" h="805179">
                <a:moveTo>
                  <a:pt x="5584952" y="54990"/>
                </a:moveTo>
                <a:lnTo>
                  <a:pt x="5574030" y="54990"/>
                </a:lnTo>
                <a:lnTo>
                  <a:pt x="5574030" y="749934"/>
                </a:lnTo>
                <a:lnTo>
                  <a:pt x="5584952" y="749934"/>
                </a:lnTo>
                <a:lnTo>
                  <a:pt x="5584952" y="549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97533" y="2857880"/>
            <a:ext cx="749935" cy="749935"/>
          </a:xfrm>
          <a:custGeom>
            <a:avLst/>
            <a:gdLst/>
            <a:ahLst/>
            <a:cxnLst/>
            <a:rect l="l" t="t" r="r" b="b"/>
            <a:pathLst>
              <a:path w="749935" h="749935">
                <a:moveTo>
                  <a:pt x="374903" y="0"/>
                </a:moveTo>
                <a:lnTo>
                  <a:pt x="327885" y="2921"/>
                </a:lnTo>
                <a:lnTo>
                  <a:pt x="282607" y="11452"/>
                </a:lnTo>
                <a:lnTo>
                  <a:pt x="239421" y="25240"/>
                </a:lnTo>
                <a:lnTo>
                  <a:pt x="198679" y="43934"/>
                </a:lnTo>
                <a:lnTo>
                  <a:pt x="160732" y="67182"/>
                </a:lnTo>
                <a:lnTo>
                  <a:pt x="125932" y="94632"/>
                </a:lnTo>
                <a:lnTo>
                  <a:pt x="94632" y="125932"/>
                </a:lnTo>
                <a:lnTo>
                  <a:pt x="67182" y="160732"/>
                </a:lnTo>
                <a:lnTo>
                  <a:pt x="43934" y="198679"/>
                </a:lnTo>
                <a:lnTo>
                  <a:pt x="25240" y="239421"/>
                </a:lnTo>
                <a:lnTo>
                  <a:pt x="11452" y="282607"/>
                </a:lnTo>
                <a:lnTo>
                  <a:pt x="2921" y="327885"/>
                </a:lnTo>
                <a:lnTo>
                  <a:pt x="0" y="374904"/>
                </a:lnTo>
                <a:lnTo>
                  <a:pt x="2921" y="421949"/>
                </a:lnTo>
                <a:lnTo>
                  <a:pt x="11452" y="467250"/>
                </a:lnTo>
                <a:lnTo>
                  <a:pt x="25240" y="510455"/>
                </a:lnTo>
                <a:lnTo>
                  <a:pt x="43934" y="551213"/>
                </a:lnTo>
                <a:lnTo>
                  <a:pt x="67182" y="589173"/>
                </a:lnTo>
                <a:lnTo>
                  <a:pt x="94632" y="623982"/>
                </a:lnTo>
                <a:lnTo>
                  <a:pt x="125932" y="655290"/>
                </a:lnTo>
                <a:lnTo>
                  <a:pt x="160732" y="682745"/>
                </a:lnTo>
                <a:lnTo>
                  <a:pt x="198679" y="705996"/>
                </a:lnTo>
                <a:lnTo>
                  <a:pt x="239421" y="724692"/>
                </a:lnTo>
                <a:lnTo>
                  <a:pt x="282607" y="738481"/>
                </a:lnTo>
                <a:lnTo>
                  <a:pt x="327885" y="747013"/>
                </a:lnTo>
                <a:lnTo>
                  <a:pt x="374903" y="749935"/>
                </a:lnTo>
                <a:lnTo>
                  <a:pt x="421949" y="747013"/>
                </a:lnTo>
                <a:lnTo>
                  <a:pt x="467250" y="738481"/>
                </a:lnTo>
                <a:lnTo>
                  <a:pt x="510455" y="724692"/>
                </a:lnTo>
                <a:lnTo>
                  <a:pt x="551213" y="705996"/>
                </a:lnTo>
                <a:lnTo>
                  <a:pt x="589173" y="682745"/>
                </a:lnTo>
                <a:lnTo>
                  <a:pt x="623982" y="655290"/>
                </a:lnTo>
                <a:lnTo>
                  <a:pt x="655290" y="623982"/>
                </a:lnTo>
                <a:lnTo>
                  <a:pt x="682745" y="589173"/>
                </a:lnTo>
                <a:lnTo>
                  <a:pt x="705996" y="551213"/>
                </a:lnTo>
                <a:lnTo>
                  <a:pt x="724692" y="510455"/>
                </a:lnTo>
                <a:lnTo>
                  <a:pt x="738481" y="467250"/>
                </a:lnTo>
                <a:lnTo>
                  <a:pt x="747013" y="421949"/>
                </a:lnTo>
                <a:lnTo>
                  <a:pt x="749935" y="374904"/>
                </a:lnTo>
                <a:lnTo>
                  <a:pt x="747013" y="327885"/>
                </a:lnTo>
                <a:lnTo>
                  <a:pt x="738481" y="282607"/>
                </a:lnTo>
                <a:lnTo>
                  <a:pt x="724692" y="239421"/>
                </a:lnTo>
                <a:lnTo>
                  <a:pt x="705996" y="198679"/>
                </a:lnTo>
                <a:lnTo>
                  <a:pt x="682745" y="160732"/>
                </a:lnTo>
                <a:lnTo>
                  <a:pt x="655290" y="125932"/>
                </a:lnTo>
                <a:lnTo>
                  <a:pt x="623982" y="94632"/>
                </a:lnTo>
                <a:lnTo>
                  <a:pt x="589173" y="67182"/>
                </a:lnTo>
                <a:lnTo>
                  <a:pt x="551213" y="43934"/>
                </a:lnTo>
                <a:lnTo>
                  <a:pt x="510455" y="25240"/>
                </a:lnTo>
                <a:lnTo>
                  <a:pt x="467250" y="11452"/>
                </a:lnTo>
                <a:lnTo>
                  <a:pt x="421949" y="2921"/>
                </a:lnTo>
                <a:lnTo>
                  <a:pt x="374903" y="0"/>
                </a:lnTo>
                <a:close/>
              </a:path>
            </a:pathLst>
          </a:custGeom>
          <a:solidFill>
            <a:srgbClr val="CFE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570100" y="2831464"/>
            <a:ext cx="805180" cy="803910"/>
          </a:xfrm>
          <a:custGeom>
            <a:avLst/>
            <a:gdLst/>
            <a:ahLst/>
            <a:cxnLst/>
            <a:rect l="l" t="t" r="r" b="b"/>
            <a:pathLst>
              <a:path w="805180" h="803910">
                <a:moveTo>
                  <a:pt x="422401" y="0"/>
                </a:moveTo>
                <a:lnTo>
                  <a:pt x="381000" y="0"/>
                </a:lnTo>
                <a:lnTo>
                  <a:pt x="360680" y="1270"/>
                </a:lnTo>
                <a:lnTo>
                  <a:pt x="320675" y="7620"/>
                </a:lnTo>
                <a:lnTo>
                  <a:pt x="282067" y="17780"/>
                </a:lnTo>
                <a:lnTo>
                  <a:pt x="227203" y="39370"/>
                </a:lnTo>
                <a:lnTo>
                  <a:pt x="176784" y="68580"/>
                </a:lnTo>
                <a:lnTo>
                  <a:pt x="145923" y="91439"/>
                </a:lnTo>
                <a:lnTo>
                  <a:pt x="117348" y="118110"/>
                </a:lnTo>
                <a:lnTo>
                  <a:pt x="91440" y="146050"/>
                </a:lnTo>
                <a:lnTo>
                  <a:pt x="68199" y="177800"/>
                </a:lnTo>
                <a:lnTo>
                  <a:pt x="48260" y="210820"/>
                </a:lnTo>
                <a:lnTo>
                  <a:pt x="31242" y="246380"/>
                </a:lnTo>
                <a:lnTo>
                  <a:pt x="17780" y="283210"/>
                </a:lnTo>
                <a:lnTo>
                  <a:pt x="8001" y="321310"/>
                </a:lnTo>
                <a:lnTo>
                  <a:pt x="1905" y="361950"/>
                </a:lnTo>
                <a:lnTo>
                  <a:pt x="0" y="402589"/>
                </a:lnTo>
                <a:lnTo>
                  <a:pt x="508" y="422910"/>
                </a:lnTo>
                <a:lnTo>
                  <a:pt x="4699" y="463550"/>
                </a:lnTo>
                <a:lnTo>
                  <a:pt x="12827" y="502920"/>
                </a:lnTo>
                <a:lnTo>
                  <a:pt x="24637" y="541020"/>
                </a:lnTo>
                <a:lnTo>
                  <a:pt x="39878" y="577850"/>
                </a:lnTo>
                <a:lnTo>
                  <a:pt x="69087" y="627380"/>
                </a:lnTo>
                <a:lnTo>
                  <a:pt x="92329" y="659130"/>
                </a:lnTo>
                <a:lnTo>
                  <a:pt x="118363" y="687070"/>
                </a:lnTo>
                <a:lnTo>
                  <a:pt x="146938" y="713739"/>
                </a:lnTo>
                <a:lnTo>
                  <a:pt x="178054" y="736600"/>
                </a:lnTo>
                <a:lnTo>
                  <a:pt x="211200" y="755650"/>
                </a:lnTo>
                <a:lnTo>
                  <a:pt x="246380" y="773430"/>
                </a:lnTo>
                <a:lnTo>
                  <a:pt x="302513" y="792480"/>
                </a:lnTo>
                <a:lnTo>
                  <a:pt x="341884" y="800100"/>
                </a:lnTo>
                <a:lnTo>
                  <a:pt x="382397" y="803910"/>
                </a:lnTo>
                <a:lnTo>
                  <a:pt x="423799" y="803910"/>
                </a:lnTo>
                <a:lnTo>
                  <a:pt x="464312" y="800100"/>
                </a:lnTo>
                <a:lnTo>
                  <a:pt x="522731" y="786130"/>
                </a:lnTo>
                <a:lnTo>
                  <a:pt x="562673" y="770889"/>
                </a:lnTo>
                <a:lnTo>
                  <a:pt x="383286" y="770889"/>
                </a:lnTo>
                <a:lnTo>
                  <a:pt x="364617" y="769620"/>
                </a:lnTo>
                <a:lnTo>
                  <a:pt x="292354" y="754380"/>
                </a:lnTo>
                <a:lnTo>
                  <a:pt x="242062" y="735330"/>
                </a:lnTo>
                <a:lnTo>
                  <a:pt x="195706" y="708660"/>
                </a:lnTo>
                <a:lnTo>
                  <a:pt x="153924" y="675639"/>
                </a:lnTo>
                <a:lnTo>
                  <a:pt x="117221" y="637539"/>
                </a:lnTo>
                <a:lnTo>
                  <a:pt x="106299" y="622300"/>
                </a:lnTo>
                <a:lnTo>
                  <a:pt x="95885" y="608330"/>
                </a:lnTo>
                <a:lnTo>
                  <a:pt x="69342" y="562610"/>
                </a:lnTo>
                <a:lnTo>
                  <a:pt x="49530" y="511810"/>
                </a:lnTo>
                <a:lnTo>
                  <a:pt x="37084" y="458470"/>
                </a:lnTo>
                <a:lnTo>
                  <a:pt x="32893" y="402589"/>
                </a:lnTo>
                <a:lnTo>
                  <a:pt x="33401" y="383539"/>
                </a:lnTo>
                <a:lnTo>
                  <a:pt x="37211" y="345439"/>
                </a:lnTo>
                <a:lnTo>
                  <a:pt x="49530" y="292100"/>
                </a:lnTo>
                <a:lnTo>
                  <a:pt x="69342" y="241300"/>
                </a:lnTo>
                <a:lnTo>
                  <a:pt x="96138" y="195580"/>
                </a:lnTo>
                <a:lnTo>
                  <a:pt x="129031" y="153670"/>
                </a:lnTo>
                <a:lnTo>
                  <a:pt x="167512" y="116839"/>
                </a:lnTo>
                <a:lnTo>
                  <a:pt x="210947" y="86360"/>
                </a:lnTo>
                <a:lnTo>
                  <a:pt x="258825" y="60960"/>
                </a:lnTo>
                <a:lnTo>
                  <a:pt x="310261" y="44450"/>
                </a:lnTo>
                <a:lnTo>
                  <a:pt x="364871" y="34289"/>
                </a:lnTo>
                <a:lnTo>
                  <a:pt x="383540" y="33020"/>
                </a:lnTo>
                <a:lnTo>
                  <a:pt x="563535" y="33020"/>
                </a:lnTo>
                <a:lnTo>
                  <a:pt x="558419" y="30480"/>
                </a:lnTo>
                <a:lnTo>
                  <a:pt x="521462" y="17780"/>
                </a:lnTo>
                <a:lnTo>
                  <a:pt x="482854" y="7620"/>
                </a:lnTo>
                <a:lnTo>
                  <a:pt x="442849" y="1270"/>
                </a:lnTo>
                <a:lnTo>
                  <a:pt x="422401" y="0"/>
                </a:lnTo>
                <a:close/>
              </a:path>
              <a:path w="805180" h="803910">
                <a:moveTo>
                  <a:pt x="563535" y="33020"/>
                </a:moveTo>
                <a:lnTo>
                  <a:pt x="421640" y="33020"/>
                </a:lnTo>
                <a:lnTo>
                  <a:pt x="440309" y="34289"/>
                </a:lnTo>
                <a:lnTo>
                  <a:pt x="458850" y="36830"/>
                </a:lnTo>
                <a:lnTo>
                  <a:pt x="529590" y="54610"/>
                </a:lnTo>
                <a:lnTo>
                  <a:pt x="578612" y="77470"/>
                </a:lnTo>
                <a:lnTo>
                  <a:pt x="623569" y="105410"/>
                </a:lnTo>
                <a:lnTo>
                  <a:pt x="663829" y="140970"/>
                </a:lnTo>
                <a:lnTo>
                  <a:pt x="698626" y="181610"/>
                </a:lnTo>
                <a:lnTo>
                  <a:pt x="727456" y="226060"/>
                </a:lnTo>
                <a:lnTo>
                  <a:pt x="749554" y="275589"/>
                </a:lnTo>
                <a:lnTo>
                  <a:pt x="764413" y="327660"/>
                </a:lnTo>
                <a:lnTo>
                  <a:pt x="771431" y="382270"/>
                </a:lnTo>
                <a:lnTo>
                  <a:pt x="771906" y="402589"/>
                </a:lnTo>
                <a:lnTo>
                  <a:pt x="771398" y="421639"/>
                </a:lnTo>
                <a:lnTo>
                  <a:pt x="764413" y="476250"/>
                </a:lnTo>
                <a:lnTo>
                  <a:pt x="749426" y="529589"/>
                </a:lnTo>
                <a:lnTo>
                  <a:pt x="727329" y="577850"/>
                </a:lnTo>
                <a:lnTo>
                  <a:pt x="698500" y="623570"/>
                </a:lnTo>
                <a:lnTo>
                  <a:pt x="663575" y="662939"/>
                </a:lnTo>
                <a:lnTo>
                  <a:pt x="623316" y="698500"/>
                </a:lnTo>
                <a:lnTo>
                  <a:pt x="578357" y="726439"/>
                </a:lnTo>
                <a:lnTo>
                  <a:pt x="512191" y="755650"/>
                </a:lnTo>
                <a:lnTo>
                  <a:pt x="494665" y="759460"/>
                </a:lnTo>
                <a:lnTo>
                  <a:pt x="476757" y="764539"/>
                </a:lnTo>
                <a:lnTo>
                  <a:pt x="440055" y="769620"/>
                </a:lnTo>
                <a:lnTo>
                  <a:pt x="421386" y="770889"/>
                </a:lnTo>
                <a:lnTo>
                  <a:pt x="562673" y="770889"/>
                </a:lnTo>
                <a:lnTo>
                  <a:pt x="611632" y="745489"/>
                </a:lnTo>
                <a:lnTo>
                  <a:pt x="643763" y="723900"/>
                </a:lnTo>
                <a:lnTo>
                  <a:pt x="673481" y="699770"/>
                </a:lnTo>
                <a:lnTo>
                  <a:pt x="700786" y="671830"/>
                </a:lnTo>
                <a:lnTo>
                  <a:pt x="725297" y="642620"/>
                </a:lnTo>
                <a:lnTo>
                  <a:pt x="747013" y="609600"/>
                </a:lnTo>
                <a:lnTo>
                  <a:pt x="765556" y="575310"/>
                </a:lnTo>
                <a:lnTo>
                  <a:pt x="780669" y="539750"/>
                </a:lnTo>
                <a:lnTo>
                  <a:pt x="792480" y="501650"/>
                </a:lnTo>
                <a:lnTo>
                  <a:pt x="800481" y="462280"/>
                </a:lnTo>
                <a:lnTo>
                  <a:pt x="804322" y="422910"/>
                </a:lnTo>
                <a:lnTo>
                  <a:pt x="804926" y="401320"/>
                </a:lnTo>
                <a:lnTo>
                  <a:pt x="804418" y="381000"/>
                </a:lnTo>
                <a:lnTo>
                  <a:pt x="800226" y="340360"/>
                </a:lnTo>
                <a:lnTo>
                  <a:pt x="792099" y="300989"/>
                </a:lnTo>
                <a:lnTo>
                  <a:pt x="780288" y="262889"/>
                </a:lnTo>
                <a:lnTo>
                  <a:pt x="764921" y="227330"/>
                </a:lnTo>
                <a:lnTo>
                  <a:pt x="746379" y="193039"/>
                </a:lnTo>
                <a:lnTo>
                  <a:pt x="724535" y="161289"/>
                </a:lnTo>
                <a:lnTo>
                  <a:pt x="699897" y="130810"/>
                </a:lnTo>
                <a:lnTo>
                  <a:pt x="672592" y="104139"/>
                </a:lnTo>
                <a:lnTo>
                  <a:pt x="642747" y="78739"/>
                </a:lnTo>
                <a:lnTo>
                  <a:pt x="610616" y="57150"/>
                </a:lnTo>
                <a:lnTo>
                  <a:pt x="576326" y="39370"/>
                </a:lnTo>
                <a:lnTo>
                  <a:pt x="563535" y="33020"/>
                </a:lnTo>
                <a:close/>
              </a:path>
              <a:path w="805180" h="803910">
                <a:moveTo>
                  <a:pt x="402844" y="43180"/>
                </a:moveTo>
                <a:lnTo>
                  <a:pt x="348361" y="46989"/>
                </a:lnTo>
                <a:lnTo>
                  <a:pt x="279526" y="64770"/>
                </a:lnTo>
                <a:lnTo>
                  <a:pt x="232029" y="86360"/>
                </a:lnTo>
                <a:lnTo>
                  <a:pt x="188341" y="114300"/>
                </a:lnTo>
                <a:lnTo>
                  <a:pt x="149225" y="148589"/>
                </a:lnTo>
                <a:lnTo>
                  <a:pt x="115316" y="186689"/>
                </a:lnTo>
                <a:lnTo>
                  <a:pt x="87375" y="231139"/>
                </a:lnTo>
                <a:lnTo>
                  <a:pt x="65786" y="278130"/>
                </a:lnTo>
                <a:lnTo>
                  <a:pt x="51308" y="328930"/>
                </a:lnTo>
                <a:lnTo>
                  <a:pt x="44450" y="383539"/>
                </a:lnTo>
                <a:lnTo>
                  <a:pt x="43942" y="401320"/>
                </a:lnTo>
                <a:lnTo>
                  <a:pt x="44297" y="419100"/>
                </a:lnTo>
                <a:lnTo>
                  <a:pt x="51181" y="473710"/>
                </a:lnTo>
                <a:lnTo>
                  <a:pt x="65531" y="524510"/>
                </a:lnTo>
                <a:lnTo>
                  <a:pt x="86994" y="572770"/>
                </a:lnTo>
                <a:lnTo>
                  <a:pt x="114935" y="615950"/>
                </a:lnTo>
                <a:lnTo>
                  <a:pt x="148590" y="655320"/>
                </a:lnTo>
                <a:lnTo>
                  <a:pt x="187706" y="689610"/>
                </a:lnTo>
                <a:lnTo>
                  <a:pt x="201675" y="698500"/>
                </a:lnTo>
                <a:lnTo>
                  <a:pt x="216281" y="708660"/>
                </a:lnTo>
                <a:lnTo>
                  <a:pt x="262509" y="732789"/>
                </a:lnTo>
                <a:lnTo>
                  <a:pt x="312419" y="749300"/>
                </a:lnTo>
                <a:lnTo>
                  <a:pt x="402081" y="760730"/>
                </a:lnTo>
                <a:lnTo>
                  <a:pt x="456565" y="756920"/>
                </a:lnTo>
                <a:lnTo>
                  <a:pt x="491617" y="749300"/>
                </a:lnTo>
                <a:lnTo>
                  <a:pt x="383794" y="749300"/>
                </a:lnTo>
                <a:lnTo>
                  <a:pt x="366268" y="748030"/>
                </a:lnTo>
                <a:lnTo>
                  <a:pt x="331724" y="742950"/>
                </a:lnTo>
                <a:lnTo>
                  <a:pt x="314832" y="737870"/>
                </a:lnTo>
                <a:lnTo>
                  <a:pt x="298450" y="734060"/>
                </a:lnTo>
                <a:lnTo>
                  <a:pt x="251206" y="715010"/>
                </a:lnTo>
                <a:lnTo>
                  <a:pt x="207518" y="689610"/>
                </a:lnTo>
                <a:lnTo>
                  <a:pt x="180848" y="669289"/>
                </a:lnTo>
                <a:lnTo>
                  <a:pt x="168275" y="659130"/>
                </a:lnTo>
                <a:lnTo>
                  <a:pt x="133857" y="622300"/>
                </a:lnTo>
                <a:lnTo>
                  <a:pt x="104901" y="581660"/>
                </a:lnTo>
                <a:lnTo>
                  <a:pt x="81915" y="537210"/>
                </a:lnTo>
                <a:lnTo>
                  <a:pt x="65659" y="488950"/>
                </a:lnTo>
                <a:lnTo>
                  <a:pt x="56642" y="436880"/>
                </a:lnTo>
                <a:lnTo>
                  <a:pt x="54864" y="401320"/>
                </a:lnTo>
                <a:lnTo>
                  <a:pt x="55371" y="383539"/>
                </a:lnTo>
                <a:lnTo>
                  <a:pt x="62103" y="331470"/>
                </a:lnTo>
                <a:lnTo>
                  <a:pt x="76200" y="281939"/>
                </a:lnTo>
                <a:lnTo>
                  <a:pt x="97155" y="236220"/>
                </a:lnTo>
                <a:lnTo>
                  <a:pt x="105537" y="220980"/>
                </a:lnTo>
                <a:lnTo>
                  <a:pt x="134747" y="180339"/>
                </a:lnTo>
                <a:lnTo>
                  <a:pt x="169291" y="144780"/>
                </a:lnTo>
                <a:lnTo>
                  <a:pt x="208787" y="113030"/>
                </a:lnTo>
                <a:lnTo>
                  <a:pt x="252475" y="88900"/>
                </a:lnTo>
                <a:lnTo>
                  <a:pt x="316230" y="64770"/>
                </a:lnTo>
                <a:lnTo>
                  <a:pt x="367665" y="55880"/>
                </a:lnTo>
                <a:lnTo>
                  <a:pt x="385191" y="54610"/>
                </a:lnTo>
                <a:lnTo>
                  <a:pt x="492506" y="54610"/>
                </a:lnTo>
                <a:lnTo>
                  <a:pt x="474980" y="50800"/>
                </a:lnTo>
                <a:lnTo>
                  <a:pt x="439419" y="45720"/>
                </a:lnTo>
                <a:lnTo>
                  <a:pt x="402844" y="43180"/>
                </a:lnTo>
                <a:close/>
              </a:path>
              <a:path w="805180" h="803910">
                <a:moveTo>
                  <a:pt x="492506" y="54610"/>
                </a:moveTo>
                <a:lnTo>
                  <a:pt x="421131" y="54610"/>
                </a:lnTo>
                <a:lnTo>
                  <a:pt x="438657" y="55880"/>
                </a:lnTo>
                <a:lnTo>
                  <a:pt x="456056" y="58420"/>
                </a:lnTo>
                <a:lnTo>
                  <a:pt x="506475" y="69850"/>
                </a:lnTo>
                <a:lnTo>
                  <a:pt x="553719" y="88900"/>
                </a:lnTo>
                <a:lnTo>
                  <a:pt x="597281" y="114300"/>
                </a:lnTo>
                <a:lnTo>
                  <a:pt x="636524" y="144780"/>
                </a:lnTo>
                <a:lnTo>
                  <a:pt x="671068" y="181610"/>
                </a:lnTo>
                <a:lnTo>
                  <a:pt x="699897" y="222250"/>
                </a:lnTo>
                <a:lnTo>
                  <a:pt x="722884" y="267970"/>
                </a:lnTo>
                <a:lnTo>
                  <a:pt x="739140" y="316230"/>
                </a:lnTo>
                <a:lnTo>
                  <a:pt x="748284" y="367030"/>
                </a:lnTo>
                <a:lnTo>
                  <a:pt x="749935" y="402589"/>
                </a:lnTo>
                <a:lnTo>
                  <a:pt x="749426" y="420370"/>
                </a:lnTo>
                <a:lnTo>
                  <a:pt x="742696" y="472439"/>
                </a:lnTo>
                <a:lnTo>
                  <a:pt x="728599" y="521970"/>
                </a:lnTo>
                <a:lnTo>
                  <a:pt x="707771" y="567689"/>
                </a:lnTo>
                <a:lnTo>
                  <a:pt x="680593" y="610870"/>
                </a:lnTo>
                <a:lnTo>
                  <a:pt x="647700" y="647700"/>
                </a:lnTo>
                <a:lnTo>
                  <a:pt x="609726" y="680720"/>
                </a:lnTo>
                <a:lnTo>
                  <a:pt x="567436" y="707389"/>
                </a:lnTo>
                <a:lnTo>
                  <a:pt x="521335" y="728980"/>
                </a:lnTo>
                <a:lnTo>
                  <a:pt x="471805" y="742950"/>
                </a:lnTo>
                <a:lnTo>
                  <a:pt x="419735" y="749300"/>
                </a:lnTo>
                <a:lnTo>
                  <a:pt x="491617" y="749300"/>
                </a:lnTo>
                <a:lnTo>
                  <a:pt x="541528" y="732789"/>
                </a:lnTo>
                <a:lnTo>
                  <a:pt x="588010" y="708660"/>
                </a:lnTo>
                <a:lnTo>
                  <a:pt x="630174" y="679450"/>
                </a:lnTo>
                <a:lnTo>
                  <a:pt x="655701" y="655320"/>
                </a:lnTo>
                <a:lnTo>
                  <a:pt x="667512" y="643889"/>
                </a:lnTo>
                <a:lnTo>
                  <a:pt x="678815" y="629920"/>
                </a:lnTo>
                <a:lnTo>
                  <a:pt x="689482" y="617220"/>
                </a:lnTo>
                <a:lnTo>
                  <a:pt x="699516" y="603250"/>
                </a:lnTo>
                <a:lnTo>
                  <a:pt x="725424" y="557530"/>
                </a:lnTo>
                <a:lnTo>
                  <a:pt x="744728" y="509270"/>
                </a:lnTo>
                <a:lnTo>
                  <a:pt x="756793" y="457200"/>
                </a:lnTo>
                <a:lnTo>
                  <a:pt x="760984" y="402589"/>
                </a:lnTo>
                <a:lnTo>
                  <a:pt x="760509" y="384810"/>
                </a:lnTo>
                <a:lnTo>
                  <a:pt x="753744" y="330200"/>
                </a:lnTo>
                <a:lnTo>
                  <a:pt x="739267" y="279400"/>
                </a:lnTo>
                <a:lnTo>
                  <a:pt x="717931" y="231139"/>
                </a:lnTo>
                <a:lnTo>
                  <a:pt x="689991" y="187960"/>
                </a:lnTo>
                <a:lnTo>
                  <a:pt x="656209" y="148589"/>
                </a:lnTo>
                <a:lnTo>
                  <a:pt x="617093" y="114300"/>
                </a:lnTo>
                <a:lnTo>
                  <a:pt x="603250" y="105410"/>
                </a:lnTo>
                <a:lnTo>
                  <a:pt x="588644" y="95250"/>
                </a:lnTo>
                <a:lnTo>
                  <a:pt x="573532" y="86360"/>
                </a:lnTo>
                <a:lnTo>
                  <a:pt x="558292" y="78739"/>
                </a:lnTo>
                <a:lnTo>
                  <a:pt x="526161" y="66039"/>
                </a:lnTo>
                <a:lnTo>
                  <a:pt x="509524" y="59689"/>
                </a:lnTo>
                <a:lnTo>
                  <a:pt x="492506" y="546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72436" y="3831716"/>
            <a:ext cx="5574030" cy="749935"/>
          </a:xfrm>
          <a:custGeom>
            <a:avLst/>
            <a:gdLst/>
            <a:ahLst/>
            <a:cxnLst/>
            <a:rect l="l" t="t" r="r" b="b"/>
            <a:pathLst>
              <a:path w="5574030" h="749935">
                <a:moveTo>
                  <a:pt x="5574030" y="0"/>
                </a:moveTo>
                <a:lnTo>
                  <a:pt x="375031" y="0"/>
                </a:lnTo>
                <a:lnTo>
                  <a:pt x="0" y="374903"/>
                </a:lnTo>
                <a:lnTo>
                  <a:pt x="375031" y="749934"/>
                </a:lnTo>
                <a:lnTo>
                  <a:pt x="5574030" y="749934"/>
                </a:lnTo>
                <a:lnTo>
                  <a:pt x="5574030" y="0"/>
                </a:lnTo>
                <a:close/>
              </a:path>
            </a:pathLst>
          </a:custGeom>
          <a:solidFill>
            <a:srgbClr val="2CBB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945004" y="3804158"/>
            <a:ext cx="5629275" cy="805180"/>
          </a:xfrm>
          <a:custGeom>
            <a:avLst/>
            <a:gdLst/>
            <a:ahLst/>
            <a:cxnLst/>
            <a:rect l="l" t="t" r="r" b="b"/>
            <a:pathLst>
              <a:path w="5629275" h="805179">
                <a:moveTo>
                  <a:pt x="5601462" y="0"/>
                </a:moveTo>
                <a:lnTo>
                  <a:pt x="395224" y="0"/>
                </a:lnTo>
                <a:lnTo>
                  <a:pt x="388238" y="2921"/>
                </a:lnTo>
                <a:lnTo>
                  <a:pt x="8000" y="383032"/>
                </a:lnTo>
                <a:lnTo>
                  <a:pt x="2000" y="392160"/>
                </a:lnTo>
                <a:lnTo>
                  <a:pt x="0" y="402526"/>
                </a:lnTo>
                <a:lnTo>
                  <a:pt x="2000" y="412892"/>
                </a:lnTo>
                <a:lnTo>
                  <a:pt x="8000" y="422021"/>
                </a:lnTo>
                <a:lnTo>
                  <a:pt x="388238" y="802132"/>
                </a:lnTo>
                <a:lnTo>
                  <a:pt x="395224" y="805053"/>
                </a:lnTo>
                <a:lnTo>
                  <a:pt x="5601462" y="805053"/>
                </a:lnTo>
                <a:lnTo>
                  <a:pt x="5612197" y="802890"/>
                </a:lnTo>
                <a:lnTo>
                  <a:pt x="5620956" y="796988"/>
                </a:lnTo>
                <a:lnTo>
                  <a:pt x="5626858" y="788229"/>
                </a:lnTo>
                <a:lnTo>
                  <a:pt x="5629021" y="777494"/>
                </a:lnTo>
                <a:lnTo>
                  <a:pt x="5629021" y="772033"/>
                </a:lnTo>
                <a:lnTo>
                  <a:pt x="404749" y="772033"/>
                </a:lnTo>
                <a:lnTo>
                  <a:pt x="35306" y="402463"/>
                </a:lnTo>
                <a:lnTo>
                  <a:pt x="404749" y="33020"/>
                </a:lnTo>
                <a:lnTo>
                  <a:pt x="5629021" y="33020"/>
                </a:lnTo>
                <a:lnTo>
                  <a:pt x="5629021" y="27559"/>
                </a:lnTo>
                <a:lnTo>
                  <a:pt x="5626858" y="16823"/>
                </a:lnTo>
                <a:lnTo>
                  <a:pt x="5620956" y="8064"/>
                </a:lnTo>
                <a:lnTo>
                  <a:pt x="5612197" y="2162"/>
                </a:lnTo>
                <a:lnTo>
                  <a:pt x="5601462" y="0"/>
                </a:lnTo>
                <a:close/>
              </a:path>
              <a:path w="5629275" h="805179">
                <a:moveTo>
                  <a:pt x="5629021" y="33020"/>
                </a:moveTo>
                <a:lnTo>
                  <a:pt x="5596001" y="33020"/>
                </a:lnTo>
                <a:lnTo>
                  <a:pt x="5596001" y="772033"/>
                </a:lnTo>
                <a:lnTo>
                  <a:pt x="5629021" y="772033"/>
                </a:lnTo>
                <a:lnTo>
                  <a:pt x="5629021" y="33020"/>
                </a:lnTo>
                <a:close/>
              </a:path>
              <a:path w="5629275" h="805179">
                <a:moveTo>
                  <a:pt x="5584952" y="44069"/>
                </a:moveTo>
                <a:lnTo>
                  <a:pt x="409320" y="44069"/>
                </a:lnTo>
                <a:lnTo>
                  <a:pt x="50800" y="402463"/>
                </a:lnTo>
                <a:lnTo>
                  <a:pt x="409320" y="760984"/>
                </a:lnTo>
                <a:lnTo>
                  <a:pt x="5584952" y="760984"/>
                </a:lnTo>
                <a:lnTo>
                  <a:pt x="5584952" y="750062"/>
                </a:lnTo>
                <a:lnTo>
                  <a:pt x="413893" y="750062"/>
                </a:lnTo>
                <a:lnTo>
                  <a:pt x="66420" y="402463"/>
                </a:lnTo>
                <a:lnTo>
                  <a:pt x="413893" y="54991"/>
                </a:lnTo>
                <a:lnTo>
                  <a:pt x="5584952" y="54991"/>
                </a:lnTo>
                <a:lnTo>
                  <a:pt x="5584952" y="44069"/>
                </a:lnTo>
                <a:close/>
              </a:path>
              <a:path w="5629275" h="805179">
                <a:moveTo>
                  <a:pt x="5584952" y="54991"/>
                </a:moveTo>
                <a:lnTo>
                  <a:pt x="5574030" y="54991"/>
                </a:lnTo>
                <a:lnTo>
                  <a:pt x="5574030" y="750062"/>
                </a:lnTo>
                <a:lnTo>
                  <a:pt x="5584952" y="750062"/>
                </a:lnTo>
                <a:lnTo>
                  <a:pt x="5584952" y="549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97533" y="3831716"/>
            <a:ext cx="749935" cy="749935"/>
          </a:xfrm>
          <a:custGeom>
            <a:avLst/>
            <a:gdLst/>
            <a:ahLst/>
            <a:cxnLst/>
            <a:rect l="l" t="t" r="r" b="b"/>
            <a:pathLst>
              <a:path w="749935" h="749935">
                <a:moveTo>
                  <a:pt x="374903" y="0"/>
                </a:moveTo>
                <a:lnTo>
                  <a:pt x="327885" y="2921"/>
                </a:lnTo>
                <a:lnTo>
                  <a:pt x="282607" y="11452"/>
                </a:lnTo>
                <a:lnTo>
                  <a:pt x="239421" y="25240"/>
                </a:lnTo>
                <a:lnTo>
                  <a:pt x="198679" y="43934"/>
                </a:lnTo>
                <a:lnTo>
                  <a:pt x="160732" y="67182"/>
                </a:lnTo>
                <a:lnTo>
                  <a:pt x="125932" y="94632"/>
                </a:lnTo>
                <a:lnTo>
                  <a:pt x="94632" y="125932"/>
                </a:lnTo>
                <a:lnTo>
                  <a:pt x="67182" y="160732"/>
                </a:lnTo>
                <a:lnTo>
                  <a:pt x="43934" y="198679"/>
                </a:lnTo>
                <a:lnTo>
                  <a:pt x="25240" y="239421"/>
                </a:lnTo>
                <a:lnTo>
                  <a:pt x="11452" y="282607"/>
                </a:lnTo>
                <a:lnTo>
                  <a:pt x="2921" y="327885"/>
                </a:lnTo>
                <a:lnTo>
                  <a:pt x="0" y="374903"/>
                </a:lnTo>
                <a:lnTo>
                  <a:pt x="2921" y="421949"/>
                </a:lnTo>
                <a:lnTo>
                  <a:pt x="11452" y="467250"/>
                </a:lnTo>
                <a:lnTo>
                  <a:pt x="25240" y="510455"/>
                </a:lnTo>
                <a:lnTo>
                  <a:pt x="43934" y="551213"/>
                </a:lnTo>
                <a:lnTo>
                  <a:pt x="67182" y="589173"/>
                </a:lnTo>
                <a:lnTo>
                  <a:pt x="94632" y="623982"/>
                </a:lnTo>
                <a:lnTo>
                  <a:pt x="125932" y="655290"/>
                </a:lnTo>
                <a:lnTo>
                  <a:pt x="160732" y="682745"/>
                </a:lnTo>
                <a:lnTo>
                  <a:pt x="198679" y="705996"/>
                </a:lnTo>
                <a:lnTo>
                  <a:pt x="239421" y="724692"/>
                </a:lnTo>
                <a:lnTo>
                  <a:pt x="282607" y="738481"/>
                </a:lnTo>
                <a:lnTo>
                  <a:pt x="327885" y="747013"/>
                </a:lnTo>
                <a:lnTo>
                  <a:pt x="374903" y="749934"/>
                </a:lnTo>
                <a:lnTo>
                  <a:pt x="421949" y="747013"/>
                </a:lnTo>
                <a:lnTo>
                  <a:pt x="467250" y="738481"/>
                </a:lnTo>
                <a:lnTo>
                  <a:pt x="510455" y="724692"/>
                </a:lnTo>
                <a:lnTo>
                  <a:pt x="551213" y="705996"/>
                </a:lnTo>
                <a:lnTo>
                  <a:pt x="589173" y="682745"/>
                </a:lnTo>
                <a:lnTo>
                  <a:pt x="623982" y="655290"/>
                </a:lnTo>
                <a:lnTo>
                  <a:pt x="655290" y="623982"/>
                </a:lnTo>
                <a:lnTo>
                  <a:pt x="682745" y="589173"/>
                </a:lnTo>
                <a:lnTo>
                  <a:pt x="705996" y="551213"/>
                </a:lnTo>
                <a:lnTo>
                  <a:pt x="724692" y="510455"/>
                </a:lnTo>
                <a:lnTo>
                  <a:pt x="738481" y="467250"/>
                </a:lnTo>
                <a:lnTo>
                  <a:pt x="747013" y="421949"/>
                </a:lnTo>
                <a:lnTo>
                  <a:pt x="749935" y="374903"/>
                </a:lnTo>
                <a:lnTo>
                  <a:pt x="747013" y="327885"/>
                </a:lnTo>
                <a:lnTo>
                  <a:pt x="738481" y="282607"/>
                </a:lnTo>
                <a:lnTo>
                  <a:pt x="724692" y="239421"/>
                </a:lnTo>
                <a:lnTo>
                  <a:pt x="705996" y="198679"/>
                </a:lnTo>
                <a:lnTo>
                  <a:pt x="682745" y="160732"/>
                </a:lnTo>
                <a:lnTo>
                  <a:pt x="655290" y="125932"/>
                </a:lnTo>
                <a:lnTo>
                  <a:pt x="623982" y="94632"/>
                </a:lnTo>
                <a:lnTo>
                  <a:pt x="589173" y="67182"/>
                </a:lnTo>
                <a:lnTo>
                  <a:pt x="551213" y="43934"/>
                </a:lnTo>
                <a:lnTo>
                  <a:pt x="510455" y="25240"/>
                </a:lnTo>
                <a:lnTo>
                  <a:pt x="467250" y="11452"/>
                </a:lnTo>
                <a:lnTo>
                  <a:pt x="421949" y="2921"/>
                </a:lnTo>
                <a:lnTo>
                  <a:pt x="374903" y="0"/>
                </a:lnTo>
                <a:close/>
              </a:path>
            </a:pathLst>
          </a:custGeom>
          <a:solidFill>
            <a:srgbClr val="BBE3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70100" y="3805301"/>
            <a:ext cx="805180" cy="803910"/>
          </a:xfrm>
          <a:custGeom>
            <a:avLst/>
            <a:gdLst/>
            <a:ahLst/>
            <a:cxnLst/>
            <a:rect l="l" t="t" r="r" b="b"/>
            <a:pathLst>
              <a:path w="805180" h="803910">
                <a:moveTo>
                  <a:pt x="422401" y="0"/>
                </a:moveTo>
                <a:lnTo>
                  <a:pt x="381000" y="0"/>
                </a:lnTo>
                <a:lnTo>
                  <a:pt x="360680" y="1270"/>
                </a:lnTo>
                <a:lnTo>
                  <a:pt x="320675" y="7620"/>
                </a:lnTo>
                <a:lnTo>
                  <a:pt x="282067" y="17780"/>
                </a:lnTo>
                <a:lnTo>
                  <a:pt x="227203" y="39370"/>
                </a:lnTo>
                <a:lnTo>
                  <a:pt x="176784" y="68580"/>
                </a:lnTo>
                <a:lnTo>
                  <a:pt x="145923" y="91440"/>
                </a:lnTo>
                <a:lnTo>
                  <a:pt x="117348" y="118110"/>
                </a:lnTo>
                <a:lnTo>
                  <a:pt x="91440" y="146050"/>
                </a:lnTo>
                <a:lnTo>
                  <a:pt x="68199" y="177800"/>
                </a:lnTo>
                <a:lnTo>
                  <a:pt x="48260" y="210820"/>
                </a:lnTo>
                <a:lnTo>
                  <a:pt x="31242" y="246380"/>
                </a:lnTo>
                <a:lnTo>
                  <a:pt x="17780" y="283210"/>
                </a:lnTo>
                <a:lnTo>
                  <a:pt x="8001" y="321310"/>
                </a:lnTo>
                <a:lnTo>
                  <a:pt x="1905" y="361950"/>
                </a:lnTo>
                <a:lnTo>
                  <a:pt x="0" y="402590"/>
                </a:lnTo>
                <a:lnTo>
                  <a:pt x="508" y="422910"/>
                </a:lnTo>
                <a:lnTo>
                  <a:pt x="4699" y="463550"/>
                </a:lnTo>
                <a:lnTo>
                  <a:pt x="12827" y="502920"/>
                </a:lnTo>
                <a:lnTo>
                  <a:pt x="24637" y="541020"/>
                </a:lnTo>
                <a:lnTo>
                  <a:pt x="39878" y="576580"/>
                </a:lnTo>
                <a:lnTo>
                  <a:pt x="58547" y="610870"/>
                </a:lnTo>
                <a:lnTo>
                  <a:pt x="80263" y="643890"/>
                </a:lnTo>
                <a:lnTo>
                  <a:pt x="104901" y="673100"/>
                </a:lnTo>
                <a:lnTo>
                  <a:pt x="132334" y="699770"/>
                </a:lnTo>
                <a:lnTo>
                  <a:pt x="162179" y="725170"/>
                </a:lnTo>
                <a:lnTo>
                  <a:pt x="194310" y="746760"/>
                </a:lnTo>
                <a:lnTo>
                  <a:pt x="211200" y="755650"/>
                </a:lnTo>
                <a:lnTo>
                  <a:pt x="228473" y="765810"/>
                </a:lnTo>
                <a:lnTo>
                  <a:pt x="264668" y="779780"/>
                </a:lnTo>
                <a:lnTo>
                  <a:pt x="302513" y="792480"/>
                </a:lnTo>
                <a:lnTo>
                  <a:pt x="341884" y="800100"/>
                </a:lnTo>
                <a:lnTo>
                  <a:pt x="382397" y="803910"/>
                </a:lnTo>
                <a:lnTo>
                  <a:pt x="423799" y="803910"/>
                </a:lnTo>
                <a:lnTo>
                  <a:pt x="464312" y="800100"/>
                </a:lnTo>
                <a:lnTo>
                  <a:pt x="522731" y="786130"/>
                </a:lnTo>
                <a:lnTo>
                  <a:pt x="559688" y="772160"/>
                </a:lnTo>
                <a:lnTo>
                  <a:pt x="402336" y="772160"/>
                </a:lnTo>
                <a:lnTo>
                  <a:pt x="364617" y="769620"/>
                </a:lnTo>
                <a:lnTo>
                  <a:pt x="292354" y="754380"/>
                </a:lnTo>
                <a:lnTo>
                  <a:pt x="242062" y="735330"/>
                </a:lnTo>
                <a:lnTo>
                  <a:pt x="195706" y="708660"/>
                </a:lnTo>
                <a:lnTo>
                  <a:pt x="153924" y="675640"/>
                </a:lnTo>
                <a:lnTo>
                  <a:pt x="117221" y="636270"/>
                </a:lnTo>
                <a:lnTo>
                  <a:pt x="86360" y="593090"/>
                </a:lnTo>
                <a:lnTo>
                  <a:pt x="61849" y="546100"/>
                </a:lnTo>
                <a:lnTo>
                  <a:pt x="44577" y="494030"/>
                </a:lnTo>
                <a:lnTo>
                  <a:pt x="34798" y="439420"/>
                </a:lnTo>
                <a:lnTo>
                  <a:pt x="32893" y="401320"/>
                </a:lnTo>
                <a:lnTo>
                  <a:pt x="33401" y="382270"/>
                </a:lnTo>
                <a:lnTo>
                  <a:pt x="40512" y="327660"/>
                </a:lnTo>
                <a:lnTo>
                  <a:pt x="55371" y="274320"/>
                </a:lnTo>
                <a:lnTo>
                  <a:pt x="77597" y="226060"/>
                </a:lnTo>
                <a:lnTo>
                  <a:pt x="106425" y="181610"/>
                </a:lnTo>
                <a:lnTo>
                  <a:pt x="117348" y="166370"/>
                </a:lnTo>
                <a:lnTo>
                  <a:pt x="154050" y="128270"/>
                </a:lnTo>
                <a:lnTo>
                  <a:pt x="195961" y="95250"/>
                </a:lnTo>
                <a:lnTo>
                  <a:pt x="242316" y="68580"/>
                </a:lnTo>
                <a:lnTo>
                  <a:pt x="328168" y="39370"/>
                </a:lnTo>
                <a:lnTo>
                  <a:pt x="383540" y="33020"/>
                </a:lnTo>
                <a:lnTo>
                  <a:pt x="563535" y="33020"/>
                </a:lnTo>
                <a:lnTo>
                  <a:pt x="558419" y="30480"/>
                </a:lnTo>
                <a:lnTo>
                  <a:pt x="540257" y="24130"/>
                </a:lnTo>
                <a:lnTo>
                  <a:pt x="502285" y="11430"/>
                </a:lnTo>
                <a:lnTo>
                  <a:pt x="462915" y="3810"/>
                </a:lnTo>
                <a:lnTo>
                  <a:pt x="442849" y="1270"/>
                </a:lnTo>
                <a:lnTo>
                  <a:pt x="422401" y="0"/>
                </a:lnTo>
                <a:close/>
              </a:path>
              <a:path w="805180" h="803910">
                <a:moveTo>
                  <a:pt x="563535" y="33020"/>
                </a:moveTo>
                <a:lnTo>
                  <a:pt x="421640" y="33020"/>
                </a:lnTo>
                <a:lnTo>
                  <a:pt x="440309" y="34290"/>
                </a:lnTo>
                <a:lnTo>
                  <a:pt x="458850" y="36830"/>
                </a:lnTo>
                <a:lnTo>
                  <a:pt x="529590" y="54610"/>
                </a:lnTo>
                <a:lnTo>
                  <a:pt x="578612" y="77470"/>
                </a:lnTo>
                <a:lnTo>
                  <a:pt x="623569" y="105410"/>
                </a:lnTo>
                <a:lnTo>
                  <a:pt x="663829" y="140970"/>
                </a:lnTo>
                <a:lnTo>
                  <a:pt x="698626" y="181610"/>
                </a:lnTo>
                <a:lnTo>
                  <a:pt x="727456" y="226060"/>
                </a:lnTo>
                <a:lnTo>
                  <a:pt x="749554" y="275590"/>
                </a:lnTo>
                <a:lnTo>
                  <a:pt x="764413" y="327660"/>
                </a:lnTo>
                <a:lnTo>
                  <a:pt x="771431" y="382270"/>
                </a:lnTo>
                <a:lnTo>
                  <a:pt x="771906" y="402590"/>
                </a:lnTo>
                <a:lnTo>
                  <a:pt x="771398" y="421640"/>
                </a:lnTo>
                <a:lnTo>
                  <a:pt x="764413" y="476250"/>
                </a:lnTo>
                <a:lnTo>
                  <a:pt x="749426" y="529590"/>
                </a:lnTo>
                <a:lnTo>
                  <a:pt x="727329" y="577850"/>
                </a:lnTo>
                <a:lnTo>
                  <a:pt x="708787" y="608330"/>
                </a:lnTo>
                <a:lnTo>
                  <a:pt x="698500" y="623570"/>
                </a:lnTo>
                <a:lnTo>
                  <a:pt x="663575" y="662940"/>
                </a:lnTo>
                <a:lnTo>
                  <a:pt x="623316" y="698500"/>
                </a:lnTo>
                <a:lnTo>
                  <a:pt x="593851" y="717550"/>
                </a:lnTo>
                <a:lnTo>
                  <a:pt x="578357" y="727710"/>
                </a:lnTo>
                <a:lnTo>
                  <a:pt x="529336" y="749300"/>
                </a:lnTo>
                <a:lnTo>
                  <a:pt x="476757" y="764540"/>
                </a:lnTo>
                <a:lnTo>
                  <a:pt x="402336" y="772160"/>
                </a:lnTo>
                <a:lnTo>
                  <a:pt x="559688" y="772160"/>
                </a:lnTo>
                <a:lnTo>
                  <a:pt x="594868" y="755650"/>
                </a:lnTo>
                <a:lnTo>
                  <a:pt x="628015" y="735330"/>
                </a:lnTo>
                <a:lnTo>
                  <a:pt x="659003" y="712470"/>
                </a:lnTo>
                <a:lnTo>
                  <a:pt x="687578" y="685800"/>
                </a:lnTo>
                <a:lnTo>
                  <a:pt x="713486" y="657860"/>
                </a:lnTo>
                <a:lnTo>
                  <a:pt x="736600" y="626110"/>
                </a:lnTo>
                <a:lnTo>
                  <a:pt x="756666" y="593090"/>
                </a:lnTo>
                <a:lnTo>
                  <a:pt x="773557" y="557530"/>
                </a:lnTo>
                <a:lnTo>
                  <a:pt x="787019" y="520700"/>
                </a:lnTo>
                <a:lnTo>
                  <a:pt x="796925" y="482600"/>
                </a:lnTo>
                <a:lnTo>
                  <a:pt x="802894" y="441960"/>
                </a:lnTo>
                <a:lnTo>
                  <a:pt x="804926" y="401320"/>
                </a:lnTo>
                <a:lnTo>
                  <a:pt x="804418" y="381000"/>
                </a:lnTo>
                <a:lnTo>
                  <a:pt x="800226" y="340360"/>
                </a:lnTo>
                <a:lnTo>
                  <a:pt x="792099" y="300990"/>
                </a:lnTo>
                <a:lnTo>
                  <a:pt x="780288" y="262890"/>
                </a:lnTo>
                <a:lnTo>
                  <a:pt x="764921" y="227330"/>
                </a:lnTo>
                <a:lnTo>
                  <a:pt x="746379" y="193040"/>
                </a:lnTo>
                <a:lnTo>
                  <a:pt x="724535" y="161290"/>
                </a:lnTo>
                <a:lnTo>
                  <a:pt x="699897" y="130810"/>
                </a:lnTo>
                <a:lnTo>
                  <a:pt x="672592" y="104140"/>
                </a:lnTo>
                <a:lnTo>
                  <a:pt x="642747" y="78740"/>
                </a:lnTo>
                <a:lnTo>
                  <a:pt x="610616" y="57150"/>
                </a:lnTo>
                <a:lnTo>
                  <a:pt x="576326" y="39370"/>
                </a:lnTo>
                <a:lnTo>
                  <a:pt x="563535" y="33020"/>
                </a:lnTo>
                <a:close/>
              </a:path>
              <a:path w="805180" h="803910">
                <a:moveTo>
                  <a:pt x="402844" y="43180"/>
                </a:moveTo>
                <a:lnTo>
                  <a:pt x="348361" y="46990"/>
                </a:lnTo>
                <a:lnTo>
                  <a:pt x="279526" y="64770"/>
                </a:lnTo>
                <a:lnTo>
                  <a:pt x="232029" y="86360"/>
                </a:lnTo>
                <a:lnTo>
                  <a:pt x="188341" y="114300"/>
                </a:lnTo>
                <a:lnTo>
                  <a:pt x="149225" y="148590"/>
                </a:lnTo>
                <a:lnTo>
                  <a:pt x="115316" y="187960"/>
                </a:lnTo>
                <a:lnTo>
                  <a:pt x="105410" y="200660"/>
                </a:lnTo>
                <a:lnTo>
                  <a:pt x="79375" y="246380"/>
                </a:lnTo>
                <a:lnTo>
                  <a:pt x="60198" y="294640"/>
                </a:lnTo>
                <a:lnTo>
                  <a:pt x="48133" y="346710"/>
                </a:lnTo>
                <a:lnTo>
                  <a:pt x="43942" y="401320"/>
                </a:lnTo>
                <a:lnTo>
                  <a:pt x="44297" y="419100"/>
                </a:lnTo>
                <a:lnTo>
                  <a:pt x="51181" y="473710"/>
                </a:lnTo>
                <a:lnTo>
                  <a:pt x="65531" y="524510"/>
                </a:lnTo>
                <a:lnTo>
                  <a:pt x="86994" y="572770"/>
                </a:lnTo>
                <a:lnTo>
                  <a:pt x="114935" y="615950"/>
                </a:lnTo>
                <a:lnTo>
                  <a:pt x="148590" y="655320"/>
                </a:lnTo>
                <a:lnTo>
                  <a:pt x="187706" y="689610"/>
                </a:lnTo>
                <a:lnTo>
                  <a:pt x="201675" y="698500"/>
                </a:lnTo>
                <a:lnTo>
                  <a:pt x="216281" y="708660"/>
                </a:lnTo>
                <a:lnTo>
                  <a:pt x="262509" y="732790"/>
                </a:lnTo>
                <a:lnTo>
                  <a:pt x="312419" y="749300"/>
                </a:lnTo>
                <a:lnTo>
                  <a:pt x="402081" y="760730"/>
                </a:lnTo>
                <a:lnTo>
                  <a:pt x="420497" y="759460"/>
                </a:lnTo>
                <a:lnTo>
                  <a:pt x="438657" y="759460"/>
                </a:lnTo>
                <a:lnTo>
                  <a:pt x="456565" y="756920"/>
                </a:lnTo>
                <a:lnTo>
                  <a:pt x="491617" y="749300"/>
                </a:lnTo>
                <a:lnTo>
                  <a:pt x="383794" y="749300"/>
                </a:lnTo>
                <a:lnTo>
                  <a:pt x="366268" y="748030"/>
                </a:lnTo>
                <a:lnTo>
                  <a:pt x="298450" y="734060"/>
                </a:lnTo>
                <a:lnTo>
                  <a:pt x="251206" y="715010"/>
                </a:lnTo>
                <a:lnTo>
                  <a:pt x="207518" y="689610"/>
                </a:lnTo>
                <a:lnTo>
                  <a:pt x="180848" y="669290"/>
                </a:lnTo>
                <a:lnTo>
                  <a:pt x="168275" y="659130"/>
                </a:lnTo>
                <a:lnTo>
                  <a:pt x="133857" y="622300"/>
                </a:lnTo>
                <a:lnTo>
                  <a:pt x="104901" y="581660"/>
                </a:lnTo>
                <a:lnTo>
                  <a:pt x="81915" y="537210"/>
                </a:lnTo>
                <a:lnTo>
                  <a:pt x="65659" y="487680"/>
                </a:lnTo>
                <a:lnTo>
                  <a:pt x="56642" y="436880"/>
                </a:lnTo>
                <a:lnTo>
                  <a:pt x="54864" y="401320"/>
                </a:lnTo>
                <a:lnTo>
                  <a:pt x="55371" y="383540"/>
                </a:lnTo>
                <a:lnTo>
                  <a:pt x="62103" y="331470"/>
                </a:lnTo>
                <a:lnTo>
                  <a:pt x="76200" y="281940"/>
                </a:lnTo>
                <a:lnTo>
                  <a:pt x="97155" y="236220"/>
                </a:lnTo>
                <a:lnTo>
                  <a:pt x="124332" y="194310"/>
                </a:lnTo>
                <a:lnTo>
                  <a:pt x="134747" y="180340"/>
                </a:lnTo>
                <a:lnTo>
                  <a:pt x="169291" y="144780"/>
                </a:lnTo>
                <a:lnTo>
                  <a:pt x="208787" y="113030"/>
                </a:lnTo>
                <a:lnTo>
                  <a:pt x="252475" y="88900"/>
                </a:lnTo>
                <a:lnTo>
                  <a:pt x="316230" y="64770"/>
                </a:lnTo>
                <a:lnTo>
                  <a:pt x="367665" y="55880"/>
                </a:lnTo>
                <a:lnTo>
                  <a:pt x="385191" y="54610"/>
                </a:lnTo>
                <a:lnTo>
                  <a:pt x="492506" y="54610"/>
                </a:lnTo>
                <a:lnTo>
                  <a:pt x="474980" y="50800"/>
                </a:lnTo>
                <a:lnTo>
                  <a:pt x="439419" y="45720"/>
                </a:lnTo>
                <a:lnTo>
                  <a:pt x="402844" y="43180"/>
                </a:lnTo>
                <a:close/>
              </a:path>
              <a:path w="805180" h="803910">
                <a:moveTo>
                  <a:pt x="492506" y="54610"/>
                </a:moveTo>
                <a:lnTo>
                  <a:pt x="421131" y="54610"/>
                </a:lnTo>
                <a:lnTo>
                  <a:pt x="438657" y="55880"/>
                </a:lnTo>
                <a:lnTo>
                  <a:pt x="456056" y="58420"/>
                </a:lnTo>
                <a:lnTo>
                  <a:pt x="506475" y="69850"/>
                </a:lnTo>
                <a:lnTo>
                  <a:pt x="553719" y="88900"/>
                </a:lnTo>
                <a:lnTo>
                  <a:pt x="597281" y="114300"/>
                </a:lnTo>
                <a:lnTo>
                  <a:pt x="636524" y="144780"/>
                </a:lnTo>
                <a:lnTo>
                  <a:pt x="671068" y="181610"/>
                </a:lnTo>
                <a:lnTo>
                  <a:pt x="699897" y="222250"/>
                </a:lnTo>
                <a:lnTo>
                  <a:pt x="722884" y="267970"/>
                </a:lnTo>
                <a:lnTo>
                  <a:pt x="739140" y="316230"/>
                </a:lnTo>
                <a:lnTo>
                  <a:pt x="748284" y="367030"/>
                </a:lnTo>
                <a:lnTo>
                  <a:pt x="749935" y="402590"/>
                </a:lnTo>
                <a:lnTo>
                  <a:pt x="749426" y="420370"/>
                </a:lnTo>
                <a:lnTo>
                  <a:pt x="742696" y="472440"/>
                </a:lnTo>
                <a:lnTo>
                  <a:pt x="728599" y="521970"/>
                </a:lnTo>
                <a:lnTo>
                  <a:pt x="707771" y="567690"/>
                </a:lnTo>
                <a:lnTo>
                  <a:pt x="680593" y="610870"/>
                </a:lnTo>
                <a:lnTo>
                  <a:pt x="647700" y="647700"/>
                </a:lnTo>
                <a:lnTo>
                  <a:pt x="609726" y="680720"/>
                </a:lnTo>
                <a:lnTo>
                  <a:pt x="567436" y="708660"/>
                </a:lnTo>
                <a:lnTo>
                  <a:pt x="552450" y="715010"/>
                </a:lnTo>
                <a:lnTo>
                  <a:pt x="537082" y="722630"/>
                </a:lnTo>
                <a:lnTo>
                  <a:pt x="488696" y="739140"/>
                </a:lnTo>
                <a:lnTo>
                  <a:pt x="437261" y="748030"/>
                </a:lnTo>
                <a:lnTo>
                  <a:pt x="419735" y="749300"/>
                </a:lnTo>
                <a:lnTo>
                  <a:pt x="491617" y="749300"/>
                </a:lnTo>
                <a:lnTo>
                  <a:pt x="541528" y="732790"/>
                </a:lnTo>
                <a:lnTo>
                  <a:pt x="588010" y="708660"/>
                </a:lnTo>
                <a:lnTo>
                  <a:pt x="630174" y="679450"/>
                </a:lnTo>
                <a:lnTo>
                  <a:pt x="655701" y="655320"/>
                </a:lnTo>
                <a:lnTo>
                  <a:pt x="667512" y="643890"/>
                </a:lnTo>
                <a:lnTo>
                  <a:pt x="678815" y="629920"/>
                </a:lnTo>
                <a:lnTo>
                  <a:pt x="689482" y="617220"/>
                </a:lnTo>
                <a:lnTo>
                  <a:pt x="699516" y="603250"/>
                </a:lnTo>
                <a:lnTo>
                  <a:pt x="725424" y="557530"/>
                </a:lnTo>
                <a:lnTo>
                  <a:pt x="744728" y="509270"/>
                </a:lnTo>
                <a:lnTo>
                  <a:pt x="756793" y="457200"/>
                </a:lnTo>
                <a:lnTo>
                  <a:pt x="760984" y="402590"/>
                </a:lnTo>
                <a:lnTo>
                  <a:pt x="760509" y="384810"/>
                </a:lnTo>
                <a:lnTo>
                  <a:pt x="753744" y="330200"/>
                </a:lnTo>
                <a:lnTo>
                  <a:pt x="739267" y="279400"/>
                </a:lnTo>
                <a:lnTo>
                  <a:pt x="717931" y="231140"/>
                </a:lnTo>
                <a:lnTo>
                  <a:pt x="689991" y="187960"/>
                </a:lnTo>
                <a:lnTo>
                  <a:pt x="656209" y="148590"/>
                </a:lnTo>
                <a:lnTo>
                  <a:pt x="617093" y="114300"/>
                </a:lnTo>
                <a:lnTo>
                  <a:pt x="603250" y="105410"/>
                </a:lnTo>
                <a:lnTo>
                  <a:pt x="588644" y="95250"/>
                </a:lnTo>
                <a:lnTo>
                  <a:pt x="573532" y="86360"/>
                </a:lnTo>
                <a:lnTo>
                  <a:pt x="558292" y="78740"/>
                </a:lnTo>
                <a:lnTo>
                  <a:pt x="542290" y="72390"/>
                </a:lnTo>
                <a:lnTo>
                  <a:pt x="526161" y="64770"/>
                </a:lnTo>
                <a:lnTo>
                  <a:pt x="492506" y="546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972436" y="4805553"/>
            <a:ext cx="5574030" cy="749935"/>
          </a:xfrm>
          <a:custGeom>
            <a:avLst/>
            <a:gdLst/>
            <a:ahLst/>
            <a:cxnLst/>
            <a:rect l="l" t="t" r="r" b="b"/>
            <a:pathLst>
              <a:path w="5574030" h="749935">
                <a:moveTo>
                  <a:pt x="5574030" y="0"/>
                </a:moveTo>
                <a:lnTo>
                  <a:pt x="375031" y="0"/>
                </a:lnTo>
                <a:lnTo>
                  <a:pt x="0" y="375031"/>
                </a:lnTo>
                <a:lnTo>
                  <a:pt x="375031" y="749935"/>
                </a:lnTo>
                <a:lnTo>
                  <a:pt x="5574030" y="749935"/>
                </a:lnTo>
                <a:lnTo>
                  <a:pt x="5574030" y="0"/>
                </a:lnTo>
                <a:close/>
              </a:path>
            </a:pathLst>
          </a:custGeom>
          <a:solidFill>
            <a:srgbClr val="33AC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45004" y="4777994"/>
            <a:ext cx="5629275" cy="805180"/>
          </a:xfrm>
          <a:custGeom>
            <a:avLst/>
            <a:gdLst/>
            <a:ahLst/>
            <a:cxnLst/>
            <a:rect l="l" t="t" r="r" b="b"/>
            <a:pathLst>
              <a:path w="5629275" h="805179">
                <a:moveTo>
                  <a:pt x="5601462" y="0"/>
                </a:moveTo>
                <a:lnTo>
                  <a:pt x="395224" y="0"/>
                </a:lnTo>
                <a:lnTo>
                  <a:pt x="388238" y="2920"/>
                </a:lnTo>
                <a:lnTo>
                  <a:pt x="8000" y="383031"/>
                </a:lnTo>
                <a:lnTo>
                  <a:pt x="2000" y="392160"/>
                </a:lnTo>
                <a:lnTo>
                  <a:pt x="0" y="402526"/>
                </a:lnTo>
                <a:lnTo>
                  <a:pt x="2000" y="412892"/>
                </a:lnTo>
                <a:lnTo>
                  <a:pt x="8000" y="422020"/>
                </a:lnTo>
                <a:lnTo>
                  <a:pt x="388238" y="802131"/>
                </a:lnTo>
                <a:lnTo>
                  <a:pt x="395224" y="805052"/>
                </a:lnTo>
                <a:lnTo>
                  <a:pt x="5601462" y="805052"/>
                </a:lnTo>
                <a:lnTo>
                  <a:pt x="5612197" y="802890"/>
                </a:lnTo>
                <a:lnTo>
                  <a:pt x="5620956" y="796988"/>
                </a:lnTo>
                <a:lnTo>
                  <a:pt x="5626858" y="788229"/>
                </a:lnTo>
                <a:lnTo>
                  <a:pt x="5629021" y="777493"/>
                </a:lnTo>
                <a:lnTo>
                  <a:pt x="5629021" y="772032"/>
                </a:lnTo>
                <a:lnTo>
                  <a:pt x="404749" y="772032"/>
                </a:lnTo>
                <a:lnTo>
                  <a:pt x="35306" y="402589"/>
                </a:lnTo>
                <a:lnTo>
                  <a:pt x="404749" y="33019"/>
                </a:lnTo>
                <a:lnTo>
                  <a:pt x="5629021" y="33019"/>
                </a:lnTo>
                <a:lnTo>
                  <a:pt x="5629021" y="27558"/>
                </a:lnTo>
                <a:lnTo>
                  <a:pt x="5626858" y="16823"/>
                </a:lnTo>
                <a:lnTo>
                  <a:pt x="5620956" y="8064"/>
                </a:lnTo>
                <a:lnTo>
                  <a:pt x="5612197" y="2162"/>
                </a:lnTo>
                <a:lnTo>
                  <a:pt x="5601462" y="0"/>
                </a:lnTo>
                <a:close/>
              </a:path>
              <a:path w="5629275" h="805179">
                <a:moveTo>
                  <a:pt x="5629021" y="33019"/>
                </a:moveTo>
                <a:lnTo>
                  <a:pt x="5596001" y="33019"/>
                </a:lnTo>
                <a:lnTo>
                  <a:pt x="5596001" y="772032"/>
                </a:lnTo>
                <a:lnTo>
                  <a:pt x="5629021" y="772032"/>
                </a:lnTo>
                <a:lnTo>
                  <a:pt x="5629021" y="33019"/>
                </a:lnTo>
                <a:close/>
              </a:path>
              <a:path w="5629275" h="805179">
                <a:moveTo>
                  <a:pt x="5584952" y="44068"/>
                </a:moveTo>
                <a:lnTo>
                  <a:pt x="409320" y="44068"/>
                </a:lnTo>
                <a:lnTo>
                  <a:pt x="50800" y="402589"/>
                </a:lnTo>
                <a:lnTo>
                  <a:pt x="409320" y="760983"/>
                </a:lnTo>
                <a:lnTo>
                  <a:pt x="5584952" y="760983"/>
                </a:lnTo>
                <a:lnTo>
                  <a:pt x="5584952" y="750061"/>
                </a:lnTo>
                <a:lnTo>
                  <a:pt x="413893" y="750061"/>
                </a:lnTo>
                <a:lnTo>
                  <a:pt x="66420" y="402589"/>
                </a:lnTo>
                <a:lnTo>
                  <a:pt x="413893" y="54990"/>
                </a:lnTo>
                <a:lnTo>
                  <a:pt x="5584952" y="54990"/>
                </a:lnTo>
                <a:lnTo>
                  <a:pt x="5584952" y="44068"/>
                </a:lnTo>
                <a:close/>
              </a:path>
              <a:path w="5629275" h="805179">
                <a:moveTo>
                  <a:pt x="5584952" y="54990"/>
                </a:moveTo>
                <a:lnTo>
                  <a:pt x="5574030" y="54990"/>
                </a:lnTo>
                <a:lnTo>
                  <a:pt x="5574030" y="750061"/>
                </a:lnTo>
                <a:lnTo>
                  <a:pt x="5584952" y="750061"/>
                </a:lnTo>
                <a:lnTo>
                  <a:pt x="5584952" y="549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8320">
              <a:lnSpc>
                <a:spcPct val="100000"/>
              </a:lnSpc>
              <a:spcBef>
                <a:spcPts val="95"/>
              </a:spcBef>
            </a:pPr>
            <a:r>
              <a:rPr lang="ru-RU" spc="-10" dirty="0" smtClean="0"/>
              <a:t>        </a:t>
            </a:r>
            <a:r>
              <a:rPr spc="-10" smtClean="0"/>
              <a:t>Проектирование</a:t>
            </a:r>
            <a:endParaRPr dirty="0"/>
          </a:p>
          <a:p>
            <a:pPr marL="820419" marR="160655" algn="ctr">
              <a:lnSpc>
                <a:spcPts val="7709"/>
              </a:lnSpc>
              <a:spcBef>
                <a:spcPts val="705"/>
              </a:spcBef>
            </a:pPr>
            <a:r>
              <a:rPr sz="3600" dirty="0"/>
              <a:t>Поиск</a:t>
            </a:r>
            <a:r>
              <a:rPr sz="3600" spc="-55" dirty="0"/>
              <a:t> </a:t>
            </a:r>
            <a:r>
              <a:rPr sz="3600" spc="-15" dirty="0"/>
              <a:t>информации  </a:t>
            </a:r>
            <a:r>
              <a:rPr sz="3600" spc="-20" dirty="0"/>
              <a:t>Продукт</a:t>
            </a:r>
            <a:endParaRPr sz="3600"/>
          </a:p>
          <a:p>
            <a:pPr marL="636270" algn="ctr">
              <a:lnSpc>
                <a:spcPct val="100000"/>
              </a:lnSpc>
              <a:spcBef>
                <a:spcPts val="2530"/>
              </a:spcBef>
            </a:pPr>
            <a:r>
              <a:rPr sz="3600" dirty="0"/>
              <a:t>Презентация</a:t>
            </a:r>
            <a:endParaRPr sz="3600"/>
          </a:p>
        </p:txBody>
      </p:sp>
      <p:sp>
        <p:nvSpPr>
          <p:cNvPr id="23" name="object 23"/>
          <p:cNvSpPr/>
          <p:nvPr/>
        </p:nvSpPr>
        <p:spPr>
          <a:xfrm>
            <a:off x="1597533" y="4805553"/>
            <a:ext cx="749935" cy="749935"/>
          </a:xfrm>
          <a:custGeom>
            <a:avLst/>
            <a:gdLst/>
            <a:ahLst/>
            <a:cxnLst/>
            <a:rect l="l" t="t" r="r" b="b"/>
            <a:pathLst>
              <a:path w="749935" h="749935">
                <a:moveTo>
                  <a:pt x="374903" y="0"/>
                </a:moveTo>
                <a:lnTo>
                  <a:pt x="327885" y="2921"/>
                </a:lnTo>
                <a:lnTo>
                  <a:pt x="282607" y="11453"/>
                </a:lnTo>
                <a:lnTo>
                  <a:pt x="239421" y="25242"/>
                </a:lnTo>
                <a:lnTo>
                  <a:pt x="198679" y="43938"/>
                </a:lnTo>
                <a:lnTo>
                  <a:pt x="160732" y="67189"/>
                </a:lnTo>
                <a:lnTo>
                  <a:pt x="125932" y="94644"/>
                </a:lnTo>
                <a:lnTo>
                  <a:pt x="94632" y="125952"/>
                </a:lnTo>
                <a:lnTo>
                  <a:pt x="67182" y="160761"/>
                </a:lnTo>
                <a:lnTo>
                  <a:pt x="43934" y="198721"/>
                </a:lnTo>
                <a:lnTo>
                  <a:pt x="25240" y="239479"/>
                </a:lnTo>
                <a:lnTo>
                  <a:pt x="11452" y="282684"/>
                </a:lnTo>
                <a:lnTo>
                  <a:pt x="2921" y="327985"/>
                </a:lnTo>
                <a:lnTo>
                  <a:pt x="0" y="375031"/>
                </a:lnTo>
                <a:lnTo>
                  <a:pt x="2921" y="422049"/>
                </a:lnTo>
                <a:lnTo>
                  <a:pt x="11452" y="467327"/>
                </a:lnTo>
                <a:lnTo>
                  <a:pt x="25240" y="510513"/>
                </a:lnTo>
                <a:lnTo>
                  <a:pt x="43934" y="551255"/>
                </a:lnTo>
                <a:lnTo>
                  <a:pt x="67182" y="589202"/>
                </a:lnTo>
                <a:lnTo>
                  <a:pt x="94632" y="624002"/>
                </a:lnTo>
                <a:lnTo>
                  <a:pt x="125932" y="655302"/>
                </a:lnTo>
                <a:lnTo>
                  <a:pt x="160732" y="682752"/>
                </a:lnTo>
                <a:lnTo>
                  <a:pt x="198679" y="706000"/>
                </a:lnTo>
                <a:lnTo>
                  <a:pt x="239421" y="724694"/>
                </a:lnTo>
                <a:lnTo>
                  <a:pt x="282607" y="738482"/>
                </a:lnTo>
                <a:lnTo>
                  <a:pt x="327885" y="747013"/>
                </a:lnTo>
                <a:lnTo>
                  <a:pt x="374903" y="749935"/>
                </a:lnTo>
                <a:lnTo>
                  <a:pt x="421949" y="747013"/>
                </a:lnTo>
                <a:lnTo>
                  <a:pt x="467250" y="738482"/>
                </a:lnTo>
                <a:lnTo>
                  <a:pt x="510455" y="724694"/>
                </a:lnTo>
                <a:lnTo>
                  <a:pt x="551213" y="706000"/>
                </a:lnTo>
                <a:lnTo>
                  <a:pt x="589173" y="682752"/>
                </a:lnTo>
                <a:lnTo>
                  <a:pt x="623982" y="655302"/>
                </a:lnTo>
                <a:lnTo>
                  <a:pt x="655290" y="624002"/>
                </a:lnTo>
                <a:lnTo>
                  <a:pt x="682745" y="589202"/>
                </a:lnTo>
                <a:lnTo>
                  <a:pt x="705996" y="551255"/>
                </a:lnTo>
                <a:lnTo>
                  <a:pt x="724692" y="510513"/>
                </a:lnTo>
                <a:lnTo>
                  <a:pt x="738481" y="467327"/>
                </a:lnTo>
                <a:lnTo>
                  <a:pt x="747013" y="422049"/>
                </a:lnTo>
                <a:lnTo>
                  <a:pt x="749935" y="375031"/>
                </a:lnTo>
                <a:lnTo>
                  <a:pt x="747013" y="327985"/>
                </a:lnTo>
                <a:lnTo>
                  <a:pt x="738481" y="282684"/>
                </a:lnTo>
                <a:lnTo>
                  <a:pt x="724692" y="239479"/>
                </a:lnTo>
                <a:lnTo>
                  <a:pt x="705996" y="198721"/>
                </a:lnTo>
                <a:lnTo>
                  <a:pt x="682745" y="160761"/>
                </a:lnTo>
                <a:lnTo>
                  <a:pt x="655290" y="125952"/>
                </a:lnTo>
                <a:lnTo>
                  <a:pt x="623982" y="94644"/>
                </a:lnTo>
                <a:lnTo>
                  <a:pt x="589173" y="67189"/>
                </a:lnTo>
                <a:lnTo>
                  <a:pt x="551213" y="43938"/>
                </a:lnTo>
                <a:lnTo>
                  <a:pt x="510455" y="25242"/>
                </a:lnTo>
                <a:lnTo>
                  <a:pt x="467250" y="11453"/>
                </a:lnTo>
                <a:lnTo>
                  <a:pt x="421949" y="2921"/>
                </a:lnTo>
                <a:lnTo>
                  <a:pt x="374903" y="0"/>
                </a:lnTo>
                <a:close/>
              </a:path>
            </a:pathLst>
          </a:custGeom>
          <a:solidFill>
            <a:srgbClr val="BCD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70100" y="4779136"/>
            <a:ext cx="805180" cy="803910"/>
          </a:xfrm>
          <a:custGeom>
            <a:avLst/>
            <a:gdLst/>
            <a:ahLst/>
            <a:cxnLst/>
            <a:rect l="l" t="t" r="r" b="b"/>
            <a:pathLst>
              <a:path w="805180" h="803910">
                <a:moveTo>
                  <a:pt x="422401" y="0"/>
                </a:moveTo>
                <a:lnTo>
                  <a:pt x="381000" y="0"/>
                </a:lnTo>
                <a:lnTo>
                  <a:pt x="360680" y="1269"/>
                </a:lnTo>
                <a:lnTo>
                  <a:pt x="320675" y="7619"/>
                </a:lnTo>
                <a:lnTo>
                  <a:pt x="282067" y="17780"/>
                </a:lnTo>
                <a:lnTo>
                  <a:pt x="227203" y="39369"/>
                </a:lnTo>
                <a:lnTo>
                  <a:pt x="176784" y="68580"/>
                </a:lnTo>
                <a:lnTo>
                  <a:pt x="145923" y="91439"/>
                </a:lnTo>
                <a:lnTo>
                  <a:pt x="117348" y="118110"/>
                </a:lnTo>
                <a:lnTo>
                  <a:pt x="91440" y="146050"/>
                </a:lnTo>
                <a:lnTo>
                  <a:pt x="68199" y="177800"/>
                </a:lnTo>
                <a:lnTo>
                  <a:pt x="48260" y="210819"/>
                </a:lnTo>
                <a:lnTo>
                  <a:pt x="31242" y="246380"/>
                </a:lnTo>
                <a:lnTo>
                  <a:pt x="17780" y="283210"/>
                </a:lnTo>
                <a:lnTo>
                  <a:pt x="8001" y="321310"/>
                </a:lnTo>
                <a:lnTo>
                  <a:pt x="1905" y="361950"/>
                </a:lnTo>
                <a:lnTo>
                  <a:pt x="0" y="402589"/>
                </a:lnTo>
                <a:lnTo>
                  <a:pt x="508" y="422910"/>
                </a:lnTo>
                <a:lnTo>
                  <a:pt x="4699" y="463550"/>
                </a:lnTo>
                <a:lnTo>
                  <a:pt x="12827" y="502919"/>
                </a:lnTo>
                <a:lnTo>
                  <a:pt x="24637" y="541019"/>
                </a:lnTo>
                <a:lnTo>
                  <a:pt x="39878" y="576580"/>
                </a:lnTo>
                <a:lnTo>
                  <a:pt x="58547" y="610869"/>
                </a:lnTo>
                <a:lnTo>
                  <a:pt x="80263" y="643890"/>
                </a:lnTo>
                <a:lnTo>
                  <a:pt x="104901" y="673100"/>
                </a:lnTo>
                <a:lnTo>
                  <a:pt x="132334" y="699769"/>
                </a:lnTo>
                <a:lnTo>
                  <a:pt x="162179" y="725169"/>
                </a:lnTo>
                <a:lnTo>
                  <a:pt x="194310" y="746760"/>
                </a:lnTo>
                <a:lnTo>
                  <a:pt x="228473" y="765810"/>
                </a:lnTo>
                <a:lnTo>
                  <a:pt x="264668" y="779779"/>
                </a:lnTo>
                <a:lnTo>
                  <a:pt x="302513" y="792479"/>
                </a:lnTo>
                <a:lnTo>
                  <a:pt x="341884" y="800100"/>
                </a:lnTo>
                <a:lnTo>
                  <a:pt x="382397" y="803910"/>
                </a:lnTo>
                <a:lnTo>
                  <a:pt x="423925" y="803910"/>
                </a:lnTo>
                <a:lnTo>
                  <a:pt x="464185" y="800100"/>
                </a:lnTo>
                <a:lnTo>
                  <a:pt x="522731" y="786129"/>
                </a:lnTo>
                <a:lnTo>
                  <a:pt x="559688" y="772160"/>
                </a:lnTo>
                <a:lnTo>
                  <a:pt x="402336" y="772160"/>
                </a:lnTo>
                <a:lnTo>
                  <a:pt x="364617" y="769619"/>
                </a:lnTo>
                <a:lnTo>
                  <a:pt x="292354" y="754379"/>
                </a:lnTo>
                <a:lnTo>
                  <a:pt x="242062" y="735329"/>
                </a:lnTo>
                <a:lnTo>
                  <a:pt x="195706" y="708660"/>
                </a:lnTo>
                <a:lnTo>
                  <a:pt x="153924" y="675640"/>
                </a:lnTo>
                <a:lnTo>
                  <a:pt x="117221" y="637540"/>
                </a:lnTo>
                <a:lnTo>
                  <a:pt x="86360" y="593089"/>
                </a:lnTo>
                <a:lnTo>
                  <a:pt x="61849" y="546100"/>
                </a:lnTo>
                <a:lnTo>
                  <a:pt x="44577" y="494030"/>
                </a:lnTo>
                <a:lnTo>
                  <a:pt x="34798" y="439419"/>
                </a:lnTo>
                <a:lnTo>
                  <a:pt x="32893" y="401319"/>
                </a:lnTo>
                <a:lnTo>
                  <a:pt x="33401" y="382269"/>
                </a:lnTo>
                <a:lnTo>
                  <a:pt x="40512" y="327660"/>
                </a:lnTo>
                <a:lnTo>
                  <a:pt x="55371" y="274319"/>
                </a:lnTo>
                <a:lnTo>
                  <a:pt x="77597" y="226060"/>
                </a:lnTo>
                <a:lnTo>
                  <a:pt x="106425" y="180339"/>
                </a:lnTo>
                <a:lnTo>
                  <a:pt x="141224" y="140969"/>
                </a:lnTo>
                <a:lnTo>
                  <a:pt x="181482" y="105410"/>
                </a:lnTo>
                <a:lnTo>
                  <a:pt x="226441" y="77469"/>
                </a:lnTo>
                <a:lnTo>
                  <a:pt x="275463" y="54610"/>
                </a:lnTo>
                <a:lnTo>
                  <a:pt x="328168" y="39369"/>
                </a:lnTo>
                <a:lnTo>
                  <a:pt x="383540" y="33019"/>
                </a:lnTo>
                <a:lnTo>
                  <a:pt x="563535" y="33019"/>
                </a:lnTo>
                <a:lnTo>
                  <a:pt x="558419" y="30480"/>
                </a:lnTo>
                <a:lnTo>
                  <a:pt x="521462" y="17780"/>
                </a:lnTo>
                <a:lnTo>
                  <a:pt x="482854" y="7619"/>
                </a:lnTo>
                <a:lnTo>
                  <a:pt x="442849" y="1269"/>
                </a:lnTo>
                <a:lnTo>
                  <a:pt x="422401" y="0"/>
                </a:lnTo>
                <a:close/>
              </a:path>
              <a:path w="805180" h="803910">
                <a:moveTo>
                  <a:pt x="563535" y="33019"/>
                </a:moveTo>
                <a:lnTo>
                  <a:pt x="421640" y="33019"/>
                </a:lnTo>
                <a:lnTo>
                  <a:pt x="440309" y="34289"/>
                </a:lnTo>
                <a:lnTo>
                  <a:pt x="458850" y="36830"/>
                </a:lnTo>
                <a:lnTo>
                  <a:pt x="494919" y="44450"/>
                </a:lnTo>
                <a:lnTo>
                  <a:pt x="529590" y="54610"/>
                </a:lnTo>
                <a:lnTo>
                  <a:pt x="546354" y="62230"/>
                </a:lnTo>
                <a:lnTo>
                  <a:pt x="562737" y="68580"/>
                </a:lnTo>
                <a:lnTo>
                  <a:pt x="578612" y="77469"/>
                </a:lnTo>
                <a:lnTo>
                  <a:pt x="594106" y="86360"/>
                </a:lnTo>
                <a:lnTo>
                  <a:pt x="609092" y="95250"/>
                </a:lnTo>
                <a:lnTo>
                  <a:pt x="623569" y="106680"/>
                </a:lnTo>
                <a:lnTo>
                  <a:pt x="637540" y="116839"/>
                </a:lnTo>
                <a:lnTo>
                  <a:pt x="676021" y="153669"/>
                </a:lnTo>
                <a:lnTo>
                  <a:pt x="708913" y="195580"/>
                </a:lnTo>
                <a:lnTo>
                  <a:pt x="735584" y="241300"/>
                </a:lnTo>
                <a:lnTo>
                  <a:pt x="755396" y="292100"/>
                </a:lnTo>
                <a:lnTo>
                  <a:pt x="767715" y="345439"/>
                </a:lnTo>
                <a:lnTo>
                  <a:pt x="771550" y="384810"/>
                </a:lnTo>
                <a:lnTo>
                  <a:pt x="771906" y="402589"/>
                </a:lnTo>
                <a:lnTo>
                  <a:pt x="771398" y="421639"/>
                </a:lnTo>
                <a:lnTo>
                  <a:pt x="764413" y="476250"/>
                </a:lnTo>
                <a:lnTo>
                  <a:pt x="749426" y="529589"/>
                </a:lnTo>
                <a:lnTo>
                  <a:pt x="727329" y="577850"/>
                </a:lnTo>
                <a:lnTo>
                  <a:pt x="708787" y="608329"/>
                </a:lnTo>
                <a:lnTo>
                  <a:pt x="698500" y="623569"/>
                </a:lnTo>
                <a:lnTo>
                  <a:pt x="663575" y="662940"/>
                </a:lnTo>
                <a:lnTo>
                  <a:pt x="623316" y="698500"/>
                </a:lnTo>
                <a:lnTo>
                  <a:pt x="593851" y="717550"/>
                </a:lnTo>
                <a:lnTo>
                  <a:pt x="578357" y="727710"/>
                </a:lnTo>
                <a:lnTo>
                  <a:pt x="529336" y="749300"/>
                </a:lnTo>
                <a:lnTo>
                  <a:pt x="476757" y="764540"/>
                </a:lnTo>
                <a:lnTo>
                  <a:pt x="402336" y="772160"/>
                </a:lnTo>
                <a:lnTo>
                  <a:pt x="559688" y="772160"/>
                </a:lnTo>
                <a:lnTo>
                  <a:pt x="594868" y="755650"/>
                </a:lnTo>
                <a:lnTo>
                  <a:pt x="628015" y="735329"/>
                </a:lnTo>
                <a:lnTo>
                  <a:pt x="659003" y="712469"/>
                </a:lnTo>
                <a:lnTo>
                  <a:pt x="687578" y="685800"/>
                </a:lnTo>
                <a:lnTo>
                  <a:pt x="713486" y="657860"/>
                </a:lnTo>
                <a:lnTo>
                  <a:pt x="736600" y="626110"/>
                </a:lnTo>
                <a:lnTo>
                  <a:pt x="747013" y="610869"/>
                </a:lnTo>
                <a:lnTo>
                  <a:pt x="765556" y="576580"/>
                </a:lnTo>
                <a:lnTo>
                  <a:pt x="780669" y="539750"/>
                </a:lnTo>
                <a:lnTo>
                  <a:pt x="792353" y="501650"/>
                </a:lnTo>
                <a:lnTo>
                  <a:pt x="800481" y="462280"/>
                </a:lnTo>
                <a:lnTo>
                  <a:pt x="804322" y="422910"/>
                </a:lnTo>
                <a:lnTo>
                  <a:pt x="804926" y="401319"/>
                </a:lnTo>
                <a:lnTo>
                  <a:pt x="804418" y="381000"/>
                </a:lnTo>
                <a:lnTo>
                  <a:pt x="800226" y="340360"/>
                </a:lnTo>
                <a:lnTo>
                  <a:pt x="792099" y="300989"/>
                </a:lnTo>
                <a:lnTo>
                  <a:pt x="780288" y="262889"/>
                </a:lnTo>
                <a:lnTo>
                  <a:pt x="764921" y="227330"/>
                </a:lnTo>
                <a:lnTo>
                  <a:pt x="746379" y="193039"/>
                </a:lnTo>
                <a:lnTo>
                  <a:pt x="724535" y="161289"/>
                </a:lnTo>
                <a:lnTo>
                  <a:pt x="699897" y="130810"/>
                </a:lnTo>
                <a:lnTo>
                  <a:pt x="672592" y="104139"/>
                </a:lnTo>
                <a:lnTo>
                  <a:pt x="642747" y="78739"/>
                </a:lnTo>
                <a:lnTo>
                  <a:pt x="610616" y="57150"/>
                </a:lnTo>
                <a:lnTo>
                  <a:pt x="576326" y="39369"/>
                </a:lnTo>
                <a:lnTo>
                  <a:pt x="563535" y="33019"/>
                </a:lnTo>
                <a:close/>
              </a:path>
              <a:path w="805180" h="803910">
                <a:moveTo>
                  <a:pt x="402844" y="43180"/>
                </a:moveTo>
                <a:lnTo>
                  <a:pt x="348361" y="46989"/>
                </a:lnTo>
                <a:lnTo>
                  <a:pt x="279526" y="64769"/>
                </a:lnTo>
                <a:lnTo>
                  <a:pt x="232029" y="86360"/>
                </a:lnTo>
                <a:lnTo>
                  <a:pt x="188341" y="114300"/>
                </a:lnTo>
                <a:lnTo>
                  <a:pt x="174751" y="125730"/>
                </a:lnTo>
                <a:lnTo>
                  <a:pt x="161671" y="135889"/>
                </a:lnTo>
                <a:lnTo>
                  <a:pt x="125984" y="173989"/>
                </a:lnTo>
                <a:lnTo>
                  <a:pt x="105410" y="201930"/>
                </a:lnTo>
                <a:lnTo>
                  <a:pt x="96012" y="215900"/>
                </a:lnTo>
                <a:lnTo>
                  <a:pt x="72262" y="261619"/>
                </a:lnTo>
                <a:lnTo>
                  <a:pt x="55371" y="312419"/>
                </a:lnTo>
                <a:lnTo>
                  <a:pt x="45846" y="364489"/>
                </a:lnTo>
                <a:lnTo>
                  <a:pt x="43942" y="401319"/>
                </a:lnTo>
                <a:lnTo>
                  <a:pt x="44297" y="419100"/>
                </a:lnTo>
                <a:lnTo>
                  <a:pt x="51181" y="473709"/>
                </a:lnTo>
                <a:lnTo>
                  <a:pt x="65531" y="524510"/>
                </a:lnTo>
                <a:lnTo>
                  <a:pt x="86994" y="572769"/>
                </a:lnTo>
                <a:lnTo>
                  <a:pt x="114935" y="615950"/>
                </a:lnTo>
                <a:lnTo>
                  <a:pt x="148590" y="655319"/>
                </a:lnTo>
                <a:lnTo>
                  <a:pt x="187706" y="689610"/>
                </a:lnTo>
                <a:lnTo>
                  <a:pt x="231267" y="717550"/>
                </a:lnTo>
                <a:lnTo>
                  <a:pt x="278765" y="739140"/>
                </a:lnTo>
                <a:lnTo>
                  <a:pt x="347472" y="756919"/>
                </a:lnTo>
                <a:lnTo>
                  <a:pt x="402081" y="760729"/>
                </a:lnTo>
                <a:lnTo>
                  <a:pt x="456692" y="756919"/>
                </a:lnTo>
                <a:lnTo>
                  <a:pt x="491617" y="749300"/>
                </a:lnTo>
                <a:lnTo>
                  <a:pt x="383794" y="749300"/>
                </a:lnTo>
                <a:lnTo>
                  <a:pt x="366268" y="748029"/>
                </a:lnTo>
                <a:lnTo>
                  <a:pt x="298450" y="734060"/>
                </a:lnTo>
                <a:lnTo>
                  <a:pt x="251206" y="715010"/>
                </a:lnTo>
                <a:lnTo>
                  <a:pt x="207518" y="689610"/>
                </a:lnTo>
                <a:lnTo>
                  <a:pt x="180848" y="669290"/>
                </a:lnTo>
                <a:lnTo>
                  <a:pt x="168275" y="659129"/>
                </a:lnTo>
                <a:lnTo>
                  <a:pt x="133731" y="622300"/>
                </a:lnTo>
                <a:lnTo>
                  <a:pt x="104901" y="581660"/>
                </a:lnTo>
                <a:lnTo>
                  <a:pt x="81915" y="537210"/>
                </a:lnTo>
                <a:lnTo>
                  <a:pt x="65659" y="487680"/>
                </a:lnTo>
                <a:lnTo>
                  <a:pt x="56642" y="436880"/>
                </a:lnTo>
                <a:lnTo>
                  <a:pt x="54864" y="401319"/>
                </a:lnTo>
                <a:lnTo>
                  <a:pt x="55371" y="383539"/>
                </a:lnTo>
                <a:lnTo>
                  <a:pt x="62103" y="331469"/>
                </a:lnTo>
                <a:lnTo>
                  <a:pt x="76200" y="281939"/>
                </a:lnTo>
                <a:lnTo>
                  <a:pt x="97155" y="236219"/>
                </a:lnTo>
                <a:lnTo>
                  <a:pt x="105537" y="220980"/>
                </a:lnTo>
                <a:lnTo>
                  <a:pt x="134747" y="180339"/>
                </a:lnTo>
                <a:lnTo>
                  <a:pt x="169291" y="144780"/>
                </a:lnTo>
                <a:lnTo>
                  <a:pt x="208787" y="113030"/>
                </a:lnTo>
                <a:lnTo>
                  <a:pt x="252475" y="88900"/>
                </a:lnTo>
                <a:lnTo>
                  <a:pt x="316230" y="64769"/>
                </a:lnTo>
                <a:lnTo>
                  <a:pt x="367665" y="55880"/>
                </a:lnTo>
                <a:lnTo>
                  <a:pt x="385191" y="54610"/>
                </a:lnTo>
                <a:lnTo>
                  <a:pt x="492506" y="54610"/>
                </a:lnTo>
                <a:lnTo>
                  <a:pt x="474980" y="50800"/>
                </a:lnTo>
                <a:lnTo>
                  <a:pt x="439419" y="45719"/>
                </a:lnTo>
                <a:lnTo>
                  <a:pt x="402844" y="43180"/>
                </a:lnTo>
                <a:close/>
              </a:path>
              <a:path w="805180" h="803910">
                <a:moveTo>
                  <a:pt x="492506" y="54610"/>
                </a:moveTo>
                <a:lnTo>
                  <a:pt x="421131" y="54610"/>
                </a:lnTo>
                <a:lnTo>
                  <a:pt x="438657" y="55880"/>
                </a:lnTo>
                <a:lnTo>
                  <a:pt x="456056" y="58419"/>
                </a:lnTo>
                <a:lnTo>
                  <a:pt x="506475" y="69850"/>
                </a:lnTo>
                <a:lnTo>
                  <a:pt x="553719" y="88900"/>
                </a:lnTo>
                <a:lnTo>
                  <a:pt x="597281" y="114300"/>
                </a:lnTo>
                <a:lnTo>
                  <a:pt x="636524" y="144780"/>
                </a:lnTo>
                <a:lnTo>
                  <a:pt x="648716" y="157480"/>
                </a:lnTo>
                <a:lnTo>
                  <a:pt x="660019" y="168910"/>
                </a:lnTo>
                <a:lnTo>
                  <a:pt x="691007" y="208280"/>
                </a:lnTo>
                <a:lnTo>
                  <a:pt x="716026" y="252730"/>
                </a:lnTo>
                <a:lnTo>
                  <a:pt x="734568" y="299719"/>
                </a:lnTo>
                <a:lnTo>
                  <a:pt x="746125" y="349250"/>
                </a:lnTo>
                <a:lnTo>
                  <a:pt x="749935" y="402589"/>
                </a:lnTo>
                <a:lnTo>
                  <a:pt x="749426" y="420369"/>
                </a:lnTo>
                <a:lnTo>
                  <a:pt x="742696" y="472439"/>
                </a:lnTo>
                <a:lnTo>
                  <a:pt x="728599" y="521969"/>
                </a:lnTo>
                <a:lnTo>
                  <a:pt x="707644" y="568960"/>
                </a:lnTo>
                <a:lnTo>
                  <a:pt x="680466" y="610869"/>
                </a:lnTo>
                <a:lnTo>
                  <a:pt x="647700" y="648969"/>
                </a:lnTo>
                <a:lnTo>
                  <a:pt x="635635" y="659129"/>
                </a:lnTo>
                <a:lnTo>
                  <a:pt x="622935" y="670560"/>
                </a:lnTo>
                <a:lnTo>
                  <a:pt x="582041" y="699769"/>
                </a:lnTo>
                <a:lnTo>
                  <a:pt x="552450" y="715010"/>
                </a:lnTo>
                <a:lnTo>
                  <a:pt x="537082" y="722629"/>
                </a:lnTo>
                <a:lnTo>
                  <a:pt x="488696" y="739140"/>
                </a:lnTo>
                <a:lnTo>
                  <a:pt x="437261" y="748029"/>
                </a:lnTo>
                <a:lnTo>
                  <a:pt x="419607" y="749300"/>
                </a:lnTo>
                <a:lnTo>
                  <a:pt x="491617" y="749300"/>
                </a:lnTo>
                <a:lnTo>
                  <a:pt x="541528" y="732790"/>
                </a:lnTo>
                <a:lnTo>
                  <a:pt x="588010" y="708660"/>
                </a:lnTo>
                <a:lnTo>
                  <a:pt x="630174" y="679450"/>
                </a:lnTo>
                <a:lnTo>
                  <a:pt x="655701" y="655319"/>
                </a:lnTo>
                <a:lnTo>
                  <a:pt x="667512" y="643890"/>
                </a:lnTo>
                <a:lnTo>
                  <a:pt x="678815" y="629919"/>
                </a:lnTo>
                <a:lnTo>
                  <a:pt x="689482" y="617219"/>
                </a:lnTo>
                <a:lnTo>
                  <a:pt x="699516" y="603250"/>
                </a:lnTo>
                <a:lnTo>
                  <a:pt x="725424" y="557530"/>
                </a:lnTo>
                <a:lnTo>
                  <a:pt x="744728" y="509269"/>
                </a:lnTo>
                <a:lnTo>
                  <a:pt x="756793" y="457200"/>
                </a:lnTo>
                <a:lnTo>
                  <a:pt x="760984" y="402589"/>
                </a:lnTo>
                <a:lnTo>
                  <a:pt x="760509" y="384810"/>
                </a:lnTo>
                <a:lnTo>
                  <a:pt x="753744" y="330200"/>
                </a:lnTo>
                <a:lnTo>
                  <a:pt x="739267" y="279400"/>
                </a:lnTo>
                <a:lnTo>
                  <a:pt x="717931" y="231139"/>
                </a:lnTo>
                <a:lnTo>
                  <a:pt x="689991" y="187960"/>
                </a:lnTo>
                <a:lnTo>
                  <a:pt x="656209" y="148589"/>
                </a:lnTo>
                <a:lnTo>
                  <a:pt x="617093" y="114300"/>
                </a:lnTo>
                <a:lnTo>
                  <a:pt x="603250" y="105410"/>
                </a:lnTo>
                <a:lnTo>
                  <a:pt x="588644" y="95250"/>
                </a:lnTo>
                <a:lnTo>
                  <a:pt x="573532" y="87630"/>
                </a:lnTo>
                <a:lnTo>
                  <a:pt x="558292" y="78739"/>
                </a:lnTo>
                <a:lnTo>
                  <a:pt x="542290" y="72389"/>
                </a:lnTo>
                <a:lnTo>
                  <a:pt x="526161" y="64769"/>
                </a:lnTo>
                <a:lnTo>
                  <a:pt x="492506" y="546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68115" y="140588"/>
            <a:ext cx="19907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000000"/>
                </a:solidFill>
              </a:rPr>
              <a:t>Паспорт</a:t>
            </a:r>
            <a:r>
              <a:rPr sz="2000" spc="-65" dirty="0">
                <a:solidFill>
                  <a:srgbClr val="000000"/>
                </a:solidFill>
              </a:rPr>
              <a:t> </a:t>
            </a:r>
            <a:r>
              <a:rPr sz="2000" spc="-5" dirty="0">
                <a:solidFill>
                  <a:srgbClr val="000000"/>
                </a:solidFill>
              </a:rPr>
              <a:t>проекта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368909" y="862329"/>
            <a:ext cx="5474335" cy="5238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973829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latin typeface="Times New Roman"/>
                <a:cs typeface="Times New Roman"/>
              </a:rPr>
              <a:t>Тема</a:t>
            </a:r>
            <a:r>
              <a:rPr sz="1800" b="1" spc="-6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проекта:  Вид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проекта:</a:t>
            </a:r>
            <a:endParaRPr sz="1800">
              <a:latin typeface="Times New Roman"/>
              <a:cs typeface="Times New Roman"/>
            </a:endParaRPr>
          </a:p>
          <a:p>
            <a:pPr marL="12700" marR="2376170">
              <a:lnSpc>
                <a:spcPct val="100000"/>
              </a:lnSpc>
            </a:pPr>
            <a:r>
              <a:rPr sz="1800" b="1" spc="-10" dirty="0">
                <a:latin typeface="Times New Roman"/>
                <a:cs typeface="Times New Roman"/>
              </a:rPr>
              <a:t>Продолжительность </a:t>
            </a:r>
            <a:r>
              <a:rPr sz="1800" b="1" spc="-5" dirty="0">
                <a:latin typeface="Times New Roman"/>
                <a:cs typeface="Times New Roman"/>
              </a:rPr>
              <a:t>проекта:  Участники проекта:  </a:t>
            </a:r>
            <a:r>
              <a:rPr sz="1800" b="1" spc="-10" dirty="0">
                <a:latin typeface="Times New Roman"/>
                <a:cs typeface="Times New Roman"/>
              </a:rPr>
              <a:t>Актуальность: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Цель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проекта: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15" dirty="0">
                <a:latin typeface="Times New Roman"/>
                <a:cs typeface="Times New Roman"/>
              </a:rPr>
              <a:t>Задачи</a:t>
            </a:r>
            <a:r>
              <a:rPr sz="1800" b="1" spc="-5" dirty="0">
                <a:latin typeface="Times New Roman"/>
                <a:cs typeface="Times New Roman"/>
              </a:rPr>
              <a:t> проекта:</a:t>
            </a:r>
            <a:endParaRPr sz="1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800" spc="-10" dirty="0">
                <a:latin typeface="Times New Roman"/>
                <a:cs typeface="Times New Roman"/>
              </a:rPr>
              <a:t>образовательные</a:t>
            </a:r>
            <a:endParaRPr sz="1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воспитательные</a:t>
            </a:r>
            <a:endParaRPr sz="1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развивающие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latin typeface="Times New Roman"/>
                <a:cs typeface="Times New Roman"/>
              </a:rPr>
              <a:t>Обеспечение проектной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деятельности:</a:t>
            </a:r>
            <a:endParaRPr sz="1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800" spc="-10" dirty="0">
                <a:latin typeface="Times New Roman"/>
                <a:cs typeface="Times New Roman"/>
              </a:rPr>
              <a:t>методическое</a:t>
            </a:r>
            <a:endParaRPr sz="1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материально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техническое</a:t>
            </a:r>
            <a:endParaRPr sz="1800">
              <a:latin typeface="Times New Roman"/>
              <a:cs typeface="Times New Roman"/>
            </a:endParaRPr>
          </a:p>
          <a:p>
            <a:pPr marL="12700" marR="1120775">
              <a:lnSpc>
                <a:spcPct val="100000"/>
              </a:lnSpc>
            </a:pPr>
            <a:r>
              <a:rPr sz="1800" b="1" spc="-10" dirty="0">
                <a:latin typeface="Times New Roman"/>
                <a:cs typeface="Times New Roman"/>
              </a:rPr>
              <a:t>Предполагаемый </a:t>
            </a:r>
            <a:r>
              <a:rPr sz="1800" b="1" spc="-15" dirty="0">
                <a:latin typeface="Times New Roman"/>
                <a:cs typeface="Times New Roman"/>
              </a:rPr>
              <a:t>(ожидаемый) </a:t>
            </a:r>
            <a:r>
              <a:rPr sz="1800" b="1" spc="-25" dirty="0">
                <a:latin typeface="Times New Roman"/>
                <a:cs typeface="Times New Roman"/>
              </a:rPr>
              <a:t>результат:  </a:t>
            </a:r>
            <a:r>
              <a:rPr sz="1800" b="1" spc="-20" dirty="0">
                <a:latin typeface="Times New Roman"/>
                <a:cs typeface="Times New Roman"/>
              </a:rPr>
              <a:t>Гипотеза</a:t>
            </a:r>
            <a:r>
              <a:rPr sz="1800" b="1" spc="3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проекта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latin typeface="Times New Roman"/>
                <a:cs typeface="Times New Roman"/>
              </a:rPr>
              <a:t>Формы </a:t>
            </a:r>
            <a:r>
              <a:rPr sz="1800" b="1" spc="-5" dirty="0">
                <a:latin typeface="Times New Roman"/>
                <a:cs typeface="Times New Roman"/>
              </a:rPr>
              <a:t>реализации</a:t>
            </a:r>
            <a:r>
              <a:rPr sz="1800" b="1" spc="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проекта</a:t>
            </a:r>
            <a:r>
              <a:rPr sz="180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10" dirty="0">
                <a:latin typeface="Times New Roman"/>
                <a:cs typeface="Times New Roman"/>
              </a:rPr>
              <a:t>Стратегия </a:t>
            </a:r>
            <a:r>
              <a:rPr sz="1800" b="1" spc="-5" dirty="0">
                <a:latin typeface="Times New Roman"/>
                <a:cs typeface="Times New Roman"/>
              </a:rPr>
              <a:t>осуществления проектной деятельности</a:t>
            </a:r>
            <a:r>
              <a:rPr sz="1800" spc="-5" dirty="0">
                <a:latin typeface="Times New Roman"/>
                <a:cs typeface="Times New Roman"/>
              </a:rPr>
              <a:t>:  </a:t>
            </a:r>
            <a:r>
              <a:rPr sz="1800" b="1" spc="-5" dirty="0">
                <a:latin typeface="Times New Roman"/>
                <a:cs typeface="Times New Roman"/>
              </a:rPr>
              <a:t>Этапы </a:t>
            </a:r>
            <a:r>
              <a:rPr sz="1800" b="1" spc="-15" dirty="0">
                <a:latin typeface="Times New Roman"/>
                <a:cs typeface="Times New Roman"/>
              </a:rPr>
              <a:t>работы </a:t>
            </a:r>
            <a:r>
              <a:rPr sz="1800" b="1" spc="-5" dirty="0">
                <a:latin typeface="Times New Roman"/>
                <a:cs typeface="Times New Roman"/>
              </a:rPr>
              <a:t>над </a:t>
            </a:r>
            <a:r>
              <a:rPr sz="1800" b="1" spc="-10" dirty="0">
                <a:latin typeface="Times New Roman"/>
                <a:cs typeface="Times New Roman"/>
              </a:rPr>
              <a:t>проектом: </a:t>
            </a:r>
            <a:r>
              <a:rPr sz="1800" dirty="0">
                <a:latin typeface="Times New Roman"/>
                <a:cs typeface="Times New Roman"/>
              </a:rPr>
              <a:t>I, II, III,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IV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Презентация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проекта.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1551" y="140588"/>
            <a:ext cx="30492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000000"/>
                </a:solidFill>
              </a:rPr>
              <a:t>Критерии </a:t>
            </a:r>
            <a:r>
              <a:rPr sz="2000" dirty="0">
                <a:solidFill>
                  <a:srgbClr val="000000"/>
                </a:solidFill>
              </a:rPr>
              <a:t>оценки</a:t>
            </a:r>
            <a:r>
              <a:rPr sz="2000" spc="-50" dirty="0">
                <a:solidFill>
                  <a:srgbClr val="000000"/>
                </a:solidFill>
              </a:rPr>
              <a:t> </a:t>
            </a:r>
            <a:r>
              <a:rPr sz="2000" spc="-5" dirty="0">
                <a:solidFill>
                  <a:srgbClr val="000000"/>
                </a:solidFill>
              </a:rPr>
              <a:t>проекта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330200" y="860806"/>
            <a:ext cx="8484235" cy="5051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99720" algn="l"/>
              </a:tabLst>
            </a:pPr>
            <a:r>
              <a:rPr sz="2000" b="1" i="1" spc="-10" dirty="0">
                <a:latin typeface="Times New Roman"/>
                <a:cs typeface="Times New Roman"/>
              </a:rPr>
              <a:t>Актуальность </a:t>
            </a:r>
            <a:r>
              <a:rPr sz="2000" b="1" i="1" dirty="0">
                <a:latin typeface="Times New Roman"/>
                <a:cs typeface="Times New Roman"/>
              </a:rPr>
              <a:t>и </a:t>
            </a:r>
            <a:r>
              <a:rPr sz="2000" b="1" i="1" spc="-5" dirty="0">
                <a:latin typeface="Times New Roman"/>
                <a:cs typeface="Times New Roman"/>
              </a:rPr>
              <a:t>значимость</a:t>
            </a:r>
            <a:r>
              <a:rPr sz="2000" b="1" i="1" spc="-85" dirty="0">
                <a:latin typeface="Times New Roman"/>
                <a:cs typeface="Times New Roman"/>
              </a:rPr>
              <a:t> </a:t>
            </a:r>
            <a:r>
              <a:rPr sz="2000" b="1" i="1" spc="-20" dirty="0">
                <a:latin typeface="Times New Roman"/>
                <a:cs typeface="Times New Roman"/>
              </a:rPr>
              <a:t>темы</a:t>
            </a:r>
            <a:endParaRPr sz="2000">
              <a:latin typeface="Times New Roman"/>
              <a:cs typeface="Times New Roman"/>
            </a:endParaRPr>
          </a:p>
          <a:p>
            <a:pPr marL="299085" indent="-286385" algn="just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000" b="1" i="1" spc="-10" dirty="0">
                <a:latin typeface="Times New Roman"/>
                <a:cs typeface="Times New Roman"/>
              </a:rPr>
              <a:t>Самостоятельность </a:t>
            </a:r>
            <a:r>
              <a:rPr sz="2000" b="1" i="1" spc="-5" dirty="0">
                <a:latin typeface="Times New Roman"/>
                <a:cs typeface="Times New Roman"/>
              </a:rPr>
              <a:t>работы </a:t>
            </a:r>
            <a:r>
              <a:rPr sz="2000" b="1" i="1" dirty="0">
                <a:latin typeface="Times New Roman"/>
                <a:cs typeface="Times New Roman"/>
              </a:rPr>
              <a:t>над</a:t>
            </a:r>
            <a:r>
              <a:rPr sz="2000" b="1" i="1" spc="-90" dirty="0">
                <a:latin typeface="Times New Roman"/>
                <a:cs typeface="Times New Roman"/>
              </a:rPr>
              <a:t> </a:t>
            </a:r>
            <a:r>
              <a:rPr sz="2000" b="1" i="1" spc="-20" dirty="0">
                <a:latin typeface="Times New Roman"/>
                <a:cs typeface="Times New Roman"/>
              </a:rPr>
              <a:t>проектом</a:t>
            </a:r>
            <a:endParaRPr sz="2000">
              <a:latin typeface="Times New Roman"/>
              <a:cs typeface="Times New Roman"/>
            </a:endParaRPr>
          </a:p>
          <a:p>
            <a:pPr marL="299085" indent="-286385" algn="just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000" b="1" i="1" spc="-5" dirty="0">
                <a:latin typeface="Times New Roman"/>
                <a:cs typeface="Times New Roman"/>
              </a:rPr>
              <a:t>Полнота </a:t>
            </a:r>
            <a:r>
              <a:rPr sz="2000" b="1" i="1" dirty="0">
                <a:latin typeface="Times New Roman"/>
                <a:cs typeface="Times New Roman"/>
              </a:rPr>
              <a:t>раскрытия</a:t>
            </a:r>
            <a:r>
              <a:rPr sz="2000" b="1" i="1" spc="-90" dirty="0">
                <a:latin typeface="Times New Roman"/>
                <a:cs typeface="Times New Roman"/>
              </a:rPr>
              <a:t> </a:t>
            </a:r>
            <a:r>
              <a:rPr sz="2000" b="1" i="1" spc="-20" dirty="0">
                <a:latin typeface="Times New Roman"/>
                <a:cs typeface="Times New Roman"/>
              </a:rPr>
              <a:t>темы</a:t>
            </a:r>
            <a:endParaRPr sz="2000">
              <a:latin typeface="Times New Roman"/>
              <a:cs typeface="Times New Roman"/>
            </a:endParaRPr>
          </a:p>
          <a:p>
            <a:pPr marL="299085" indent="-286385" algn="just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000" b="1" i="1" spc="-5" dirty="0">
                <a:latin typeface="Times New Roman"/>
                <a:cs typeface="Times New Roman"/>
              </a:rPr>
              <a:t>Оригинальность </a:t>
            </a:r>
            <a:r>
              <a:rPr sz="2000" b="1" i="1" dirty="0">
                <a:latin typeface="Times New Roman"/>
                <a:cs typeface="Times New Roman"/>
              </a:rPr>
              <a:t>решения</a:t>
            </a:r>
            <a:r>
              <a:rPr sz="2000" b="1" i="1" spc="-75" dirty="0">
                <a:latin typeface="Times New Roman"/>
                <a:cs typeface="Times New Roman"/>
              </a:rPr>
              <a:t> </a:t>
            </a:r>
            <a:r>
              <a:rPr sz="2000" b="1" i="1" spc="-15" dirty="0">
                <a:latin typeface="Times New Roman"/>
                <a:cs typeface="Times New Roman"/>
              </a:rPr>
              <a:t>проблемы</a:t>
            </a:r>
            <a:endParaRPr sz="2000">
              <a:latin typeface="Times New Roman"/>
              <a:cs typeface="Times New Roman"/>
            </a:endParaRPr>
          </a:p>
          <a:p>
            <a:pPr marL="299085" indent="-286385" algn="just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000" b="1" i="1" spc="-5" dirty="0">
                <a:latin typeface="Times New Roman"/>
                <a:cs typeface="Times New Roman"/>
              </a:rPr>
              <a:t>Как раскрыто </a:t>
            </a:r>
            <a:r>
              <a:rPr sz="2000" b="1" i="1" spc="-15" dirty="0">
                <a:latin typeface="Times New Roman"/>
                <a:cs typeface="Times New Roman"/>
              </a:rPr>
              <a:t>содержание </a:t>
            </a:r>
            <a:r>
              <a:rPr sz="2000" b="1" i="1" spc="-5" dirty="0">
                <a:latin typeface="Times New Roman"/>
                <a:cs typeface="Times New Roman"/>
              </a:rPr>
              <a:t>проекта </a:t>
            </a:r>
            <a:r>
              <a:rPr sz="2000" b="1" i="1" dirty="0">
                <a:latin typeface="Times New Roman"/>
                <a:cs typeface="Times New Roman"/>
              </a:rPr>
              <a:t>и</a:t>
            </a:r>
            <a:r>
              <a:rPr sz="2000" b="1" i="1" spc="-100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презентации</a:t>
            </a:r>
            <a:endParaRPr sz="2000">
              <a:latin typeface="Times New Roman"/>
              <a:cs typeface="Times New Roman"/>
            </a:endParaRPr>
          </a:p>
          <a:p>
            <a:pPr marL="299085" indent="-286385" algn="just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000" b="1" i="1" spc="-10" dirty="0">
                <a:latin typeface="Times New Roman"/>
                <a:cs typeface="Times New Roman"/>
              </a:rPr>
              <a:t>Использование </a:t>
            </a:r>
            <a:r>
              <a:rPr sz="2000" b="1" i="1" spc="-5" dirty="0">
                <a:latin typeface="Times New Roman"/>
                <a:cs typeface="Times New Roman"/>
              </a:rPr>
              <a:t>наглядных</a:t>
            </a:r>
            <a:r>
              <a:rPr sz="2000" b="1" i="1" spc="-85" dirty="0">
                <a:latin typeface="Times New Roman"/>
                <a:cs typeface="Times New Roman"/>
              </a:rPr>
              <a:t> </a:t>
            </a:r>
            <a:r>
              <a:rPr sz="2000" b="1" i="1" spc="-10" dirty="0">
                <a:latin typeface="Times New Roman"/>
                <a:cs typeface="Times New Roman"/>
              </a:rPr>
              <a:t>средств</a:t>
            </a:r>
            <a:endParaRPr sz="2000">
              <a:latin typeface="Times New Roman"/>
              <a:cs typeface="Times New Roman"/>
            </a:endParaRPr>
          </a:p>
          <a:p>
            <a:pPr marL="299085" indent="-286385" algn="just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000" b="1" i="1" spc="-10" dirty="0">
                <a:latin typeface="Times New Roman"/>
                <a:cs typeface="Times New Roman"/>
              </a:rPr>
              <a:t>Выразительность</a:t>
            </a:r>
            <a:r>
              <a:rPr sz="2000" b="1" i="1" spc="-45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выступления</a:t>
            </a:r>
            <a:endParaRPr sz="2000">
              <a:latin typeface="Times New Roman"/>
              <a:cs typeface="Times New Roman"/>
            </a:endParaRPr>
          </a:p>
          <a:p>
            <a:pPr marL="299085" indent="-286385" algn="just">
              <a:lnSpc>
                <a:spcPct val="100000"/>
              </a:lnSpc>
              <a:buFont typeface="Arial"/>
              <a:buChar char="•"/>
              <a:tabLst>
                <a:tab pos="299720" algn="l"/>
              </a:tabLst>
            </a:pPr>
            <a:r>
              <a:rPr sz="2000" b="1" i="1" spc="-10" dirty="0">
                <a:latin typeface="Times New Roman"/>
                <a:cs typeface="Times New Roman"/>
              </a:rPr>
              <a:t>Ответы </a:t>
            </a:r>
            <a:r>
              <a:rPr sz="2000" b="1" i="1" spc="-5" dirty="0">
                <a:latin typeface="Times New Roman"/>
                <a:cs typeface="Times New Roman"/>
              </a:rPr>
              <a:t>на </a:t>
            </a:r>
            <a:r>
              <a:rPr sz="2000" b="1" i="1" dirty="0">
                <a:latin typeface="Times New Roman"/>
                <a:cs typeface="Times New Roman"/>
              </a:rPr>
              <a:t>поставленные</a:t>
            </a:r>
            <a:r>
              <a:rPr sz="2000" b="1" i="1" spc="-80" dirty="0">
                <a:latin typeface="Times New Roman"/>
                <a:cs typeface="Times New Roman"/>
              </a:rPr>
              <a:t> </a:t>
            </a:r>
            <a:r>
              <a:rPr sz="2000" b="1" i="1" dirty="0">
                <a:latin typeface="Times New Roman"/>
                <a:cs typeface="Times New Roman"/>
              </a:rPr>
              <a:t>вопросы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925"/>
              </a:spcBef>
            </a:pPr>
            <a:r>
              <a:rPr sz="1800" b="1" spc="-15" dirty="0">
                <a:latin typeface="Times New Roman"/>
                <a:cs typeface="Times New Roman"/>
              </a:rPr>
              <a:t>Таким </a:t>
            </a:r>
            <a:r>
              <a:rPr sz="1800" b="1" spc="-10" dirty="0">
                <a:latin typeface="Times New Roman"/>
                <a:cs typeface="Times New Roman"/>
              </a:rPr>
              <a:t>образом, </a:t>
            </a:r>
            <a:r>
              <a:rPr sz="1800" spc="-15" dirty="0">
                <a:latin typeface="Times New Roman"/>
                <a:cs typeface="Times New Roman"/>
              </a:rPr>
              <a:t>метод </a:t>
            </a:r>
            <a:r>
              <a:rPr sz="1800" spc="-10" dirty="0">
                <a:latin typeface="Times New Roman"/>
                <a:cs typeface="Times New Roman"/>
              </a:rPr>
              <a:t>проектов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0" dirty="0">
                <a:latin typeface="Times New Roman"/>
                <a:cs typeface="Times New Roman"/>
              </a:rPr>
              <a:t>работе </a:t>
            </a:r>
            <a:r>
              <a:rPr sz="1800" dirty="0">
                <a:latin typeface="Times New Roman"/>
                <a:cs typeface="Times New Roman"/>
              </a:rPr>
              <a:t>с </a:t>
            </a:r>
            <a:r>
              <a:rPr sz="1800" spc="-15" dirty="0">
                <a:latin typeface="Times New Roman"/>
                <a:cs typeface="Times New Roman"/>
              </a:rPr>
              <a:t>дошкольниками сегодня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15" dirty="0">
                <a:latin typeface="Times New Roman"/>
                <a:cs typeface="Times New Roman"/>
              </a:rPr>
              <a:t>это  </a:t>
            </a:r>
            <a:r>
              <a:rPr sz="1800" spc="-5" dirty="0">
                <a:latin typeface="Times New Roman"/>
                <a:cs typeface="Times New Roman"/>
              </a:rPr>
              <a:t>оптимальный, инновационный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перспективный </a:t>
            </a:r>
            <a:r>
              <a:rPr sz="1800" spc="-15" dirty="0">
                <a:latin typeface="Times New Roman"/>
                <a:cs typeface="Times New Roman"/>
              </a:rPr>
              <a:t>метод, </a:t>
            </a:r>
            <a:r>
              <a:rPr sz="1800" spc="-25" dirty="0">
                <a:latin typeface="Times New Roman"/>
                <a:cs typeface="Times New Roman"/>
              </a:rPr>
              <a:t>который </a:t>
            </a:r>
            <a:r>
              <a:rPr sz="1800" spc="-10" dirty="0">
                <a:latin typeface="Times New Roman"/>
                <a:cs typeface="Times New Roman"/>
              </a:rPr>
              <a:t>должен </a:t>
            </a:r>
            <a:r>
              <a:rPr sz="1800" spc="-5" dirty="0">
                <a:latin typeface="Times New Roman"/>
                <a:cs typeface="Times New Roman"/>
              </a:rPr>
              <a:t>занять </a:t>
            </a:r>
            <a:r>
              <a:rPr sz="1800" dirty="0">
                <a:latin typeface="Times New Roman"/>
                <a:cs typeface="Times New Roman"/>
              </a:rPr>
              <a:t>свое  достойное место в </a:t>
            </a:r>
            <a:r>
              <a:rPr sz="1800" spc="-5" dirty="0">
                <a:latin typeface="Times New Roman"/>
                <a:cs typeface="Times New Roman"/>
              </a:rPr>
              <a:t>системе </a:t>
            </a:r>
            <a:r>
              <a:rPr sz="1800" spc="-20" dirty="0">
                <a:latin typeface="Times New Roman"/>
                <a:cs typeface="Times New Roman"/>
              </a:rPr>
              <a:t>дошкольного </a:t>
            </a:r>
            <a:r>
              <a:rPr sz="1800" spc="-5" dirty="0">
                <a:latin typeface="Times New Roman"/>
                <a:cs typeface="Times New Roman"/>
              </a:rPr>
              <a:t>образования. </a:t>
            </a:r>
            <a:r>
              <a:rPr sz="1800" spc="-10" dirty="0">
                <a:latin typeface="Times New Roman"/>
                <a:cs typeface="Times New Roman"/>
              </a:rPr>
              <a:t>Использование </a:t>
            </a:r>
            <a:r>
              <a:rPr sz="1800" spc="-15" dirty="0">
                <a:latin typeface="Times New Roman"/>
                <a:cs typeface="Times New Roman"/>
              </a:rPr>
              <a:t>метода </a:t>
            </a:r>
            <a:r>
              <a:rPr sz="1800" spc="-5" dirty="0">
                <a:latin typeface="Times New Roman"/>
                <a:cs typeface="Times New Roman"/>
              </a:rPr>
              <a:t>проекта 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20" dirty="0">
                <a:latin typeface="Times New Roman"/>
                <a:cs typeface="Times New Roman"/>
              </a:rPr>
              <a:t>дошкольном </a:t>
            </a:r>
            <a:r>
              <a:rPr sz="1800" spc="-5" dirty="0">
                <a:latin typeface="Times New Roman"/>
                <a:cs typeface="Times New Roman"/>
              </a:rPr>
              <a:t>образовании </a:t>
            </a:r>
            <a:r>
              <a:rPr sz="1800" spc="-10" dirty="0">
                <a:latin typeface="Times New Roman"/>
                <a:cs typeface="Times New Roman"/>
              </a:rPr>
              <a:t>как </a:t>
            </a:r>
            <a:r>
              <a:rPr sz="1800" spc="-20" dirty="0">
                <a:latin typeface="Times New Roman"/>
                <a:cs typeface="Times New Roman"/>
              </a:rPr>
              <a:t>одного </a:t>
            </a:r>
            <a:r>
              <a:rPr sz="1800" spc="-5" dirty="0">
                <a:latin typeface="Times New Roman"/>
                <a:cs typeface="Times New Roman"/>
              </a:rPr>
              <a:t>из </a:t>
            </a:r>
            <a:r>
              <a:rPr sz="1800" spc="-10" dirty="0">
                <a:latin typeface="Times New Roman"/>
                <a:cs typeface="Times New Roman"/>
              </a:rPr>
              <a:t>методов интегрированного обучения  </a:t>
            </a:r>
            <a:r>
              <a:rPr sz="1800" spc="-20" dirty="0">
                <a:latin typeface="Times New Roman"/>
                <a:cs typeface="Times New Roman"/>
              </a:rPr>
              <a:t>дошкольников, </a:t>
            </a:r>
            <a:r>
              <a:rPr sz="1800" spc="-10" dirty="0">
                <a:latin typeface="Times New Roman"/>
                <a:cs typeface="Times New Roman"/>
              </a:rPr>
              <a:t>позволяет </a:t>
            </a:r>
            <a:r>
              <a:rPr sz="1800" spc="-15" dirty="0">
                <a:latin typeface="Times New Roman"/>
                <a:cs typeface="Times New Roman"/>
              </a:rPr>
              <a:t>значительно </a:t>
            </a:r>
            <a:r>
              <a:rPr sz="1800" spc="-5" dirty="0">
                <a:latin typeface="Times New Roman"/>
                <a:cs typeface="Times New Roman"/>
              </a:rPr>
              <a:t>повысить </a:t>
            </a:r>
            <a:r>
              <a:rPr sz="1800" dirty="0">
                <a:latin typeface="Times New Roman"/>
                <a:cs typeface="Times New Roman"/>
              </a:rPr>
              <a:t>самостоятельную активность </a:t>
            </a:r>
            <a:r>
              <a:rPr sz="1800" spc="-5" dirty="0">
                <a:latin typeface="Times New Roman"/>
                <a:cs typeface="Times New Roman"/>
              </a:rPr>
              <a:t>детей,  </a:t>
            </a:r>
            <a:r>
              <a:rPr sz="1800" dirty="0">
                <a:latin typeface="Times New Roman"/>
                <a:cs typeface="Times New Roman"/>
              </a:rPr>
              <a:t>развить </a:t>
            </a:r>
            <a:r>
              <a:rPr sz="1800" spc="-10" dirty="0">
                <a:latin typeface="Times New Roman"/>
                <a:cs typeface="Times New Roman"/>
              </a:rPr>
              <a:t>творческое </a:t>
            </a:r>
            <a:r>
              <a:rPr sz="1800" spc="-5" dirty="0">
                <a:latin typeface="Times New Roman"/>
                <a:cs typeface="Times New Roman"/>
              </a:rPr>
              <a:t>мышление, умение детей самостоятельно, </a:t>
            </a:r>
            <a:r>
              <a:rPr sz="1800" dirty="0">
                <a:latin typeface="Times New Roman"/>
                <a:cs typeface="Times New Roman"/>
              </a:rPr>
              <a:t>разными способами  </a:t>
            </a:r>
            <a:r>
              <a:rPr sz="1800" spc="-20" dirty="0">
                <a:latin typeface="Times New Roman"/>
                <a:cs typeface="Times New Roman"/>
              </a:rPr>
              <a:t>находить </a:t>
            </a:r>
            <a:r>
              <a:rPr sz="1800" spc="-10" dirty="0">
                <a:latin typeface="Times New Roman"/>
                <a:cs typeface="Times New Roman"/>
              </a:rPr>
              <a:t>информацию </a:t>
            </a:r>
            <a:r>
              <a:rPr sz="1800" spc="-5" dirty="0">
                <a:latin typeface="Times New Roman"/>
                <a:cs typeface="Times New Roman"/>
              </a:rPr>
              <a:t>об интересующем </a:t>
            </a:r>
            <a:r>
              <a:rPr sz="1800" spc="-10" dirty="0">
                <a:latin typeface="Times New Roman"/>
                <a:cs typeface="Times New Roman"/>
              </a:rPr>
              <a:t>предмете </a:t>
            </a:r>
            <a:r>
              <a:rPr sz="1800" spc="-5" dirty="0">
                <a:latin typeface="Times New Roman"/>
                <a:cs typeface="Times New Roman"/>
              </a:rPr>
              <a:t>или </a:t>
            </a:r>
            <a:r>
              <a:rPr sz="1800" spc="-10" dirty="0">
                <a:latin typeface="Times New Roman"/>
                <a:cs typeface="Times New Roman"/>
              </a:rPr>
              <a:t>явлении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5" dirty="0">
                <a:latin typeface="Times New Roman"/>
                <a:cs typeface="Times New Roman"/>
              </a:rPr>
              <a:t>использовать </a:t>
            </a:r>
            <a:r>
              <a:rPr sz="1800" spc="-5" dirty="0">
                <a:latin typeface="Times New Roman"/>
                <a:cs typeface="Times New Roman"/>
              </a:rPr>
              <a:t>эти  знания </a:t>
            </a:r>
            <a:r>
              <a:rPr sz="1800" dirty="0">
                <a:latin typeface="Times New Roman"/>
                <a:cs typeface="Times New Roman"/>
              </a:rPr>
              <a:t>для </a:t>
            </a:r>
            <a:r>
              <a:rPr sz="1800" spc="-5" dirty="0">
                <a:latin typeface="Times New Roman"/>
                <a:cs typeface="Times New Roman"/>
              </a:rPr>
              <a:t>создания новых </a:t>
            </a:r>
            <a:r>
              <a:rPr sz="1800" spc="-15" dirty="0">
                <a:latin typeface="Times New Roman"/>
                <a:cs typeface="Times New Roman"/>
              </a:rPr>
              <a:t>объектов </a:t>
            </a:r>
            <a:r>
              <a:rPr sz="1800" dirty="0">
                <a:latin typeface="Times New Roman"/>
                <a:cs typeface="Times New Roman"/>
              </a:rPr>
              <a:t>действительности. А </a:t>
            </a:r>
            <a:r>
              <a:rPr sz="1800" spc="5" dirty="0">
                <a:latin typeface="Times New Roman"/>
                <a:cs typeface="Times New Roman"/>
              </a:rPr>
              <a:t>так </a:t>
            </a:r>
            <a:r>
              <a:rPr sz="1800" spc="-10" dirty="0">
                <a:latin typeface="Times New Roman"/>
                <a:cs typeface="Times New Roman"/>
              </a:rPr>
              <a:t>же </a:t>
            </a:r>
            <a:r>
              <a:rPr sz="1800" spc="-5" dirty="0">
                <a:latin typeface="Times New Roman"/>
                <a:cs typeface="Times New Roman"/>
              </a:rPr>
              <a:t>делает  образовательную </a:t>
            </a:r>
            <a:r>
              <a:rPr sz="1800" dirty="0">
                <a:latin typeface="Times New Roman"/>
                <a:cs typeface="Times New Roman"/>
              </a:rPr>
              <a:t>систему </a:t>
            </a:r>
            <a:r>
              <a:rPr sz="1800" spc="-40" dirty="0">
                <a:latin typeface="Times New Roman"/>
                <a:cs typeface="Times New Roman"/>
              </a:rPr>
              <a:t>ДОУ </a:t>
            </a:r>
            <a:r>
              <a:rPr sz="1800" spc="-5" dirty="0">
                <a:latin typeface="Times New Roman"/>
                <a:cs typeface="Times New Roman"/>
              </a:rPr>
              <a:t>открытой </a:t>
            </a:r>
            <a:r>
              <a:rPr sz="1800" dirty="0">
                <a:latin typeface="Times New Roman"/>
                <a:cs typeface="Times New Roman"/>
              </a:rPr>
              <a:t>для </a:t>
            </a:r>
            <a:r>
              <a:rPr sz="1800" spc="-10" dirty="0">
                <a:latin typeface="Times New Roman"/>
                <a:cs typeface="Times New Roman"/>
              </a:rPr>
              <a:t>активного </a:t>
            </a:r>
            <a:r>
              <a:rPr sz="1800" dirty="0">
                <a:latin typeface="Times New Roman"/>
                <a:cs typeface="Times New Roman"/>
              </a:rPr>
              <a:t>участия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родителей.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1004696"/>
            <a:ext cx="8413115" cy="3379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333333"/>
                </a:solidFill>
                <a:latin typeface="Times New Roman"/>
                <a:cs typeface="Times New Roman"/>
              </a:rPr>
              <a:t>Источники: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buAutoNum type="arabicPeriod"/>
              <a:tabLst>
                <a:tab pos="267335" algn="l"/>
                <a:tab pos="1932939" algn="l"/>
                <a:tab pos="3223895" algn="l"/>
                <a:tab pos="4354830" algn="l"/>
                <a:tab pos="5873115" algn="l"/>
                <a:tab pos="7143750" algn="l"/>
              </a:tabLst>
            </a:pPr>
            <a:r>
              <a:rPr sz="2000" spc="-10" dirty="0">
                <a:latin typeface="Times New Roman"/>
                <a:cs typeface="Times New Roman"/>
              </a:rPr>
              <a:t>Методическая	</a:t>
            </a:r>
            <a:r>
              <a:rPr sz="2000" spc="-15" dirty="0">
                <a:latin typeface="Times New Roman"/>
                <a:cs typeface="Times New Roman"/>
              </a:rPr>
              <a:t>поддержка	</a:t>
            </a:r>
            <a:r>
              <a:rPr sz="2000" spc="-5" dirty="0">
                <a:latin typeface="Times New Roman"/>
                <a:cs typeface="Times New Roman"/>
              </a:rPr>
              <a:t>старшего	воспитателя.	</a:t>
            </a:r>
            <a:r>
              <a:rPr sz="2000" dirty="0">
                <a:latin typeface="Times New Roman"/>
                <a:cs typeface="Times New Roman"/>
              </a:rPr>
              <a:t>Рыба-диск	</a:t>
            </a:r>
            <a:r>
              <a:rPr sz="2000" spc="-5" dirty="0">
                <a:latin typeface="Times New Roman"/>
                <a:cs typeface="Times New Roman"/>
              </a:rPr>
              <a:t>"Проектная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деятельность в </a:t>
            </a:r>
            <a:r>
              <a:rPr sz="2000" spc="-20" dirty="0">
                <a:latin typeface="Times New Roman"/>
                <a:cs typeface="Times New Roman"/>
              </a:rPr>
              <a:t>ДОУ", </a:t>
            </a:r>
            <a:r>
              <a:rPr sz="2000" spc="-45" dirty="0">
                <a:latin typeface="Times New Roman"/>
                <a:cs typeface="Times New Roman"/>
              </a:rPr>
              <a:t>МЦФЭР, </a:t>
            </a:r>
            <a:r>
              <a:rPr sz="2000" dirty="0">
                <a:latin typeface="Times New Roman"/>
                <a:cs typeface="Times New Roman"/>
              </a:rPr>
              <a:t>ресурсы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образования.</a:t>
            </a:r>
            <a:endParaRPr sz="20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00000"/>
              </a:lnSpc>
              <a:buAutoNum type="arabicPeriod" startAt="2"/>
              <a:tabLst>
                <a:tab pos="267335" algn="l"/>
              </a:tabLst>
            </a:pPr>
            <a:r>
              <a:rPr sz="2000" spc="-5" dirty="0">
                <a:latin typeface="Times New Roman"/>
                <a:cs typeface="Times New Roman"/>
              </a:rPr>
              <a:t>Веракса Н.Е., Веракса </a:t>
            </a:r>
            <a:r>
              <a:rPr sz="2000" dirty="0">
                <a:latin typeface="Times New Roman"/>
                <a:cs typeface="Times New Roman"/>
              </a:rPr>
              <a:t>А.Н. </a:t>
            </a:r>
            <a:r>
              <a:rPr sz="2000" spc="-5" dirty="0">
                <a:latin typeface="Times New Roman"/>
                <a:cs typeface="Times New Roman"/>
              </a:rPr>
              <a:t>Проектная </a:t>
            </a:r>
            <a:r>
              <a:rPr sz="2000" spc="5" dirty="0">
                <a:latin typeface="Times New Roman"/>
                <a:cs typeface="Times New Roman"/>
              </a:rPr>
              <a:t>деятельность </a:t>
            </a:r>
            <a:r>
              <a:rPr sz="2000" spc="-20" dirty="0">
                <a:latin typeface="Times New Roman"/>
                <a:cs typeface="Times New Roman"/>
              </a:rPr>
              <a:t>дошкольников.  </a:t>
            </a:r>
            <a:r>
              <a:rPr sz="2000" spc="5" dirty="0">
                <a:latin typeface="Times New Roman"/>
                <a:cs typeface="Times New Roman"/>
              </a:rPr>
              <a:t>Пособие </a:t>
            </a:r>
            <a:r>
              <a:rPr sz="2000" dirty="0">
                <a:latin typeface="Times New Roman"/>
                <a:cs typeface="Times New Roman"/>
              </a:rPr>
              <a:t>для </a:t>
            </a:r>
            <a:r>
              <a:rPr sz="2000" spc="-15" dirty="0">
                <a:latin typeface="Times New Roman"/>
                <a:cs typeface="Times New Roman"/>
              </a:rPr>
              <a:t>педагогов дошкольных </a:t>
            </a:r>
            <a:r>
              <a:rPr sz="2000" dirty="0">
                <a:latin typeface="Times New Roman"/>
                <a:cs typeface="Times New Roman"/>
              </a:rPr>
              <a:t>учреждений. - </a:t>
            </a:r>
            <a:r>
              <a:rPr sz="2000" spc="-5" dirty="0">
                <a:latin typeface="Times New Roman"/>
                <a:cs typeface="Times New Roman"/>
              </a:rPr>
              <a:t>М.: </a:t>
            </a:r>
            <a:r>
              <a:rPr sz="2000" spc="-10" dirty="0">
                <a:latin typeface="Times New Roman"/>
                <a:cs typeface="Times New Roman"/>
              </a:rPr>
              <a:t>Мозаика-Синтез,  </a:t>
            </a:r>
            <a:r>
              <a:rPr sz="2000" spc="5" dirty="0">
                <a:latin typeface="Times New Roman"/>
                <a:cs typeface="Times New Roman"/>
              </a:rPr>
              <a:t>2008.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267335" algn="l"/>
              </a:tabLst>
            </a:pPr>
            <a:r>
              <a:rPr sz="2000" spc="-5" dirty="0">
                <a:latin typeface="Times New Roman"/>
                <a:cs typeface="Times New Roman"/>
              </a:rPr>
              <a:t>Виноградова </a:t>
            </a:r>
            <a:r>
              <a:rPr sz="2000" dirty="0">
                <a:latin typeface="Times New Roman"/>
                <a:cs typeface="Times New Roman"/>
              </a:rPr>
              <a:t>Н.А. </a:t>
            </a:r>
            <a:r>
              <a:rPr sz="2000" spc="-10" dirty="0">
                <a:latin typeface="Times New Roman"/>
                <a:cs typeface="Times New Roman"/>
              </a:rPr>
              <a:t>Образовательные </a:t>
            </a:r>
            <a:r>
              <a:rPr sz="2000" spc="-5" dirty="0">
                <a:latin typeface="Times New Roman"/>
                <a:cs typeface="Times New Roman"/>
              </a:rPr>
              <a:t>проекты </a:t>
            </a: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-20" dirty="0">
                <a:latin typeface="Times New Roman"/>
                <a:cs typeface="Times New Roman"/>
              </a:rPr>
              <a:t>детском </a:t>
            </a:r>
            <a:r>
              <a:rPr sz="2000" spc="-40" dirty="0">
                <a:latin typeface="Times New Roman"/>
                <a:cs typeface="Times New Roman"/>
              </a:rPr>
              <a:t>саду. </a:t>
            </a:r>
            <a:r>
              <a:rPr sz="2000" dirty="0">
                <a:latin typeface="Times New Roman"/>
                <a:cs typeface="Times New Roman"/>
              </a:rPr>
              <a:t>Пособие </a:t>
            </a:r>
            <a:r>
              <a:rPr sz="2000" spc="-5" dirty="0">
                <a:latin typeface="Times New Roman"/>
                <a:cs typeface="Times New Roman"/>
              </a:rPr>
              <a:t>для  </a:t>
            </a:r>
            <a:r>
              <a:rPr sz="2000" dirty="0">
                <a:latin typeface="Times New Roman"/>
                <a:cs typeface="Times New Roman"/>
              </a:rPr>
              <a:t>воспитателей/ </a:t>
            </a:r>
            <a:r>
              <a:rPr sz="2000" spc="-5" dirty="0">
                <a:latin typeface="Times New Roman"/>
                <a:cs typeface="Times New Roman"/>
              </a:rPr>
              <a:t>Н.А.Виноградова, </a:t>
            </a:r>
            <a:r>
              <a:rPr sz="2000" spc="-15" dirty="0">
                <a:latin typeface="Times New Roman"/>
                <a:cs typeface="Times New Roman"/>
              </a:rPr>
              <a:t>Е.П.Панкова. </a:t>
            </a:r>
            <a:r>
              <a:rPr sz="2000" dirty="0">
                <a:latin typeface="Times New Roman"/>
                <a:cs typeface="Times New Roman"/>
              </a:rPr>
              <a:t>- М.Айрис-пресс, </a:t>
            </a:r>
            <a:r>
              <a:rPr sz="2000" spc="-5" dirty="0">
                <a:latin typeface="Times New Roman"/>
                <a:cs typeface="Times New Roman"/>
              </a:rPr>
              <a:t>2008.  </a:t>
            </a:r>
            <a:r>
              <a:rPr sz="2000" spc="-10" dirty="0">
                <a:latin typeface="Times New Roman"/>
                <a:cs typeface="Times New Roman"/>
              </a:rPr>
              <a:t>(Дошкольное </a:t>
            </a:r>
            <a:r>
              <a:rPr sz="2000" spc="5" dirty="0">
                <a:latin typeface="Times New Roman"/>
                <a:cs typeface="Times New Roman"/>
              </a:rPr>
              <a:t>воспитание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развитие).</a:t>
            </a:r>
            <a:endParaRPr sz="20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0000"/>
              </a:lnSpc>
              <a:buAutoNum type="arabicPeriod" startAt="2"/>
              <a:tabLst>
                <a:tab pos="267335" algn="l"/>
              </a:tabLst>
            </a:pPr>
            <a:r>
              <a:rPr sz="2000" spc="-15" dirty="0">
                <a:latin typeface="Times New Roman"/>
                <a:cs typeface="Times New Roman"/>
              </a:rPr>
              <a:t>Штанько </a:t>
            </a:r>
            <a:r>
              <a:rPr sz="2000" spc="-5" dirty="0">
                <a:latin typeface="Times New Roman"/>
                <a:cs typeface="Times New Roman"/>
              </a:rPr>
              <a:t>И.В. </a:t>
            </a:r>
            <a:r>
              <a:rPr sz="2000" dirty="0">
                <a:latin typeface="Times New Roman"/>
                <a:cs typeface="Times New Roman"/>
              </a:rPr>
              <a:t>Проектная деятельность с </a:t>
            </a:r>
            <a:r>
              <a:rPr sz="2000" spc="-5" dirty="0">
                <a:latin typeface="Times New Roman"/>
                <a:cs typeface="Times New Roman"/>
              </a:rPr>
              <a:t>детьми старшего </a:t>
            </a:r>
            <a:r>
              <a:rPr sz="2000" spc="-20" dirty="0">
                <a:latin typeface="Times New Roman"/>
                <a:cs typeface="Times New Roman"/>
              </a:rPr>
              <a:t>дошкольного  </a:t>
            </a:r>
            <a:r>
              <a:rPr sz="2000" dirty="0">
                <a:latin typeface="Times New Roman"/>
                <a:cs typeface="Times New Roman"/>
              </a:rPr>
              <a:t>возраста.// </a:t>
            </a:r>
            <a:r>
              <a:rPr sz="2000" spc="-25" dirty="0">
                <a:latin typeface="Times New Roman"/>
                <a:cs typeface="Times New Roman"/>
              </a:rPr>
              <a:t>Управление </a:t>
            </a:r>
            <a:r>
              <a:rPr sz="2000" spc="-110" dirty="0">
                <a:latin typeface="Times New Roman"/>
                <a:cs typeface="Times New Roman"/>
              </a:rPr>
              <a:t>ДОУ. </a:t>
            </a:r>
            <a:r>
              <a:rPr sz="2000" spc="5" dirty="0">
                <a:latin typeface="Times New Roman"/>
                <a:cs typeface="Times New Roman"/>
              </a:rPr>
              <a:t>2004. </a:t>
            </a:r>
            <a:r>
              <a:rPr sz="2000" dirty="0">
                <a:latin typeface="Times New Roman"/>
                <a:cs typeface="Times New Roman"/>
              </a:rPr>
              <a:t>- №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4.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61250" y="862329"/>
            <a:ext cx="13525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1465" algn="l"/>
                <a:tab pos="556895" algn="l"/>
                <a:tab pos="1238250" algn="l"/>
              </a:tabLst>
            </a:pPr>
            <a:r>
              <a:rPr sz="1800" dirty="0">
                <a:latin typeface="Times New Roman"/>
                <a:cs typeface="Times New Roman"/>
              </a:rPr>
              <a:t>и	в	с</a:t>
            </a:r>
            <a:r>
              <a:rPr sz="1800" spc="-20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язи	с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6334" y="1136650"/>
            <a:ext cx="8629015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введением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действие </a:t>
            </a:r>
            <a:r>
              <a:rPr sz="1800" spc="-10" dirty="0">
                <a:latin typeface="Times New Roman"/>
                <a:cs typeface="Times New Roman"/>
              </a:rPr>
              <a:t>Федерального </a:t>
            </a:r>
            <a:r>
              <a:rPr sz="1800" spc="-15" dirty="0">
                <a:latin typeface="Times New Roman"/>
                <a:cs typeface="Times New Roman"/>
              </a:rPr>
              <a:t>государственного </a:t>
            </a:r>
            <a:r>
              <a:rPr sz="1800" spc="-10" dirty="0">
                <a:latin typeface="Times New Roman"/>
                <a:cs typeface="Times New Roman"/>
              </a:rPr>
              <a:t>образовательного </a:t>
            </a:r>
            <a:r>
              <a:rPr sz="1800" dirty="0">
                <a:latin typeface="Times New Roman"/>
                <a:cs typeface="Times New Roman"/>
              </a:rPr>
              <a:t>стандарта  </a:t>
            </a:r>
            <a:r>
              <a:rPr sz="1800" spc="-5" dirty="0">
                <a:latin typeface="Times New Roman"/>
                <a:cs typeface="Times New Roman"/>
              </a:rPr>
              <a:t>(ФГОС) возникла </a:t>
            </a:r>
            <a:r>
              <a:rPr sz="1800" spc="-15" dirty="0">
                <a:latin typeface="Times New Roman"/>
                <a:cs typeface="Times New Roman"/>
              </a:rPr>
              <a:t>необходимость </a:t>
            </a:r>
            <a:r>
              <a:rPr sz="1800" spc="-5" dirty="0">
                <a:latin typeface="Times New Roman"/>
                <a:cs typeface="Times New Roman"/>
              </a:rPr>
              <a:t>обновления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повышения </a:t>
            </a:r>
            <a:r>
              <a:rPr sz="1800" spc="-15" dirty="0">
                <a:latin typeface="Times New Roman"/>
                <a:cs typeface="Times New Roman"/>
              </a:rPr>
              <a:t>качества </a:t>
            </a:r>
            <a:r>
              <a:rPr sz="1800" spc="-20" dirty="0">
                <a:latin typeface="Times New Roman"/>
                <a:cs typeface="Times New Roman"/>
              </a:rPr>
              <a:t>дошкольного  </a:t>
            </a:r>
            <a:r>
              <a:rPr sz="1800" spc="-5" dirty="0">
                <a:latin typeface="Times New Roman"/>
                <a:cs typeface="Times New Roman"/>
              </a:rPr>
              <a:t>образования, введения </a:t>
            </a:r>
            <a:r>
              <a:rPr sz="1800" spc="-10" dirty="0">
                <a:latin typeface="Times New Roman"/>
                <a:cs typeface="Times New Roman"/>
              </a:rPr>
              <a:t>программно-методического </a:t>
            </a:r>
            <a:r>
              <a:rPr sz="1800" spc="-5" dirty="0">
                <a:latin typeface="Times New Roman"/>
                <a:cs typeface="Times New Roman"/>
              </a:rPr>
              <a:t>обеспечения </a:t>
            </a:r>
            <a:r>
              <a:rPr sz="1800" spc="-20" dirty="0">
                <a:latin typeface="Times New Roman"/>
                <a:cs typeface="Times New Roman"/>
              </a:rPr>
              <a:t>дошкольного  </a:t>
            </a:r>
            <a:r>
              <a:rPr sz="1800" spc="-5" dirty="0">
                <a:latin typeface="Times New Roman"/>
                <a:cs typeface="Times New Roman"/>
              </a:rPr>
              <a:t>образования </a:t>
            </a:r>
            <a:r>
              <a:rPr sz="1800" spc="-15" dirty="0">
                <a:latin typeface="Times New Roman"/>
                <a:cs typeface="Times New Roman"/>
              </a:rPr>
              <a:t>нового </a:t>
            </a:r>
            <a:r>
              <a:rPr sz="1800" spc="-20" dirty="0">
                <a:latin typeface="Times New Roman"/>
                <a:cs typeface="Times New Roman"/>
              </a:rPr>
              <a:t>поколения, </a:t>
            </a:r>
            <a:r>
              <a:rPr sz="1800" spc="-10" dirty="0">
                <a:latin typeface="Times New Roman"/>
                <a:cs typeface="Times New Roman"/>
              </a:rPr>
              <a:t>направленного </a:t>
            </a:r>
            <a:r>
              <a:rPr sz="1800" spc="-5" dirty="0">
                <a:latin typeface="Times New Roman"/>
                <a:cs typeface="Times New Roman"/>
              </a:rPr>
              <a:t>на выявление </a:t>
            </a:r>
            <a:r>
              <a:rPr sz="1800" dirty="0">
                <a:latin typeface="Times New Roman"/>
                <a:cs typeface="Times New Roman"/>
              </a:rPr>
              <a:t>и развитие </a:t>
            </a:r>
            <a:r>
              <a:rPr sz="1800" spc="-5" dirty="0">
                <a:latin typeface="Times New Roman"/>
                <a:cs typeface="Times New Roman"/>
              </a:rPr>
              <a:t>творческих </a:t>
            </a:r>
            <a:r>
              <a:rPr sz="1800" dirty="0">
                <a:latin typeface="Times New Roman"/>
                <a:cs typeface="Times New Roman"/>
              </a:rPr>
              <a:t>и  </a:t>
            </a:r>
            <a:r>
              <a:rPr sz="1800" spc="-10" dirty="0">
                <a:latin typeface="Times New Roman"/>
                <a:cs typeface="Times New Roman"/>
              </a:rPr>
              <a:t>познавательных </a:t>
            </a:r>
            <a:r>
              <a:rPr sz="1800" spc="5" dirty="0">
                <a:latin typeface="Times New Roman"/>
                <a:cs typeface="Times New Roman"/>
              </a:rPr>
              <a:t>способностей </a:t>
            </a:r>
            <a:r>
              <a:rPr sz="1800" spc="-5" dirty="0">
                <a:latin typeface="Times New Roman"/>
                <a:cs typeface="Times New Roman"/>
              </a:rPr>
              <a:t>детей, </a:t>
            </a:r>
            <a:r>
              <a:rPr sz="1800" dirty="0">
                <a:latin typeface="Times New Roman"/>
                <a:cs typeface="Times New Roman"/>
              </a:rPr>
              <a:t>а </a:t>
            </a:r>
            <a:r>
              <a:rPr sz="1800" spc="5" dirty="0">
                <a:latin typeface="Times New Roman"/>
                <a:cs typeface="Times New Roman"/>
              </a:rPr>
              <a:t>так </a:t>
            </a:r>
            <a:r>
              <a:rPr sz="1800" spc="-20" dirty="0">
                <a:latin typeface="Times New Roman"/>
                <a:cs typeface="Times New Roman"/>
              </a:rPr>
              <a:t>же </a:t>
            </a:r>
            <a:r>
              <a:rPr sz="1800" spc="-10" dirty="0">
                <a:latin typeface="Times New Roman"/>
                <a:cs typeface="Times New Roman"/>
              </a:rPr>
              <a:t>выравнивание </a:t>
            </a:r>
            <a:r>
              <a:rPr sz="1800" spc="-5" dirty="0">
                <a:latin typeface="Times New Roman"/>
                <a:cs typeface="Times New Roman"/>
              </a:rPr>
              <a:t>стартовых возможностей  </a:t>
            </a:r>
            <a:r>
              <a:rPr sz="1800" spc="-15" dirty="0">
                <a:latin typeface="Times New Roman"/>
                <a:cs typeface="Times New Roman"/>
              </a:rPr>
              <a:t>выпускников дошкольных </a:t>
            </a:r>
            <a:r>
              <a:rPr sz="1800" spc="-10" dirty="0">
                <a:latin typeface="Times New Roman"/>
                <a:cs typeface="Times New Roman"/>
              </a:rPr>
              <a:t>образовательных </a:t>
            </a:r>
            <a:r>
              <a:rPr sz="1800" spc="-5" dirty="0">
                <a:latin typeface="Times New Roman"/>
                <a:cs typeface="Times New Roman"/>
              </a:rPr>
              <a:t>учреждений при </a:t>
            </a:r>
            <a:r>
              <a:rPr sz="1800" spc="-20" dirty="0">
                <a:latin typeface="Times New Roman"/>
                <a:cs typeface="Times New Roman"/>
              </a:rPr>
              <a:t>переходе </a:t>
            </a:r>
            <a:r>
              <a:rPr sz="1800" spc="-5" dirty="0">
                <a:latin typeface="Times New Roman"/>
                <a:cs typeface="Times New Roman"/>
              </a:rPr>
              <a:t>на новый  возрастной этап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10" dirty="0">
                <a:latin typeface="Times New Roman"/>
                <a:cs typeface="Times New Roman"/>
              </a:rPr>
              <a:t>систематического обучения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школе.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02357" y="3057271"/>
            <a:ext cx="36341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6390" algn="l"/>
                <a:tab pos="1101725" algn="l"/>
                <a:tab pos="2512060" algn="l"/>
              </a:tabLst>
            </a:pPr>
            <a:r>
              <a:rPr sz="1800" dirty="0">
                <a:latin typeface="Times New Roman"/>
                <a:cs typeface="Times New Roman"/>
              </a:rPr>
              <a:t>в	сфере	</a:t>
            </a:r>
            <a:r>
              <a:rPr sz="1800" spc="-10" dirty="0">
                <a:latin typeface="Times New Roman"/>
                <a:cs typeface="Times New Roman"/>
              </a:rPr>
              <a:t>образования	</a:t>
            </a:r>
            <a:r>
              <a:rPr sz="1800" spc="-5" dirty="0">
                <a:latin typeface="Times New Roman"/>
                <a:cs typeface="Times New Roman"/>
              </a:rPr>
              <a:t>выделяется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17438" y="3057271"/>
            <a:ext cx="8661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большое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64426" y="3057271"/>
            <a:ext cx="5905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Times New Roman"/>
                <a:cs typeface="Times New Roman"/>
              </a:rPr>
              <a:t>ч</a:t>
            </a:r>
            <a:r>
              <a:rPr sz="1800" spc="-5" dirty="0">
                <a:latin typeface="Times New Roman"/>
                <a:cs typeface="Times New Roman"/>
              </a:rPr>
              <a:t>исло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24702" y="3331590"/>
            <a:ext cx="1178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определяют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35951" y="3057271"/>
            <a:ext cx="10795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инноваций</a:t>
            </a:r>
            <a:endParaRPr sz="1800">
              <a:latin typeface="Times New Roman"/>
              <a:cs typeface="Times New Roman"/>
            </a:endParaRPr>
          </a:p>
          <a:p>
            <a:pPr marL="464820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новые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6334" y="3057271"/>
            <a:ext cx="182372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1440" indent="914400">
              <a:lnSpc>
                <a:spcPct val="100000"/>
              </a:lnSpc>
              <a:spcBef>
                <a:spcPts val="100"/>
              </a:spcBef>
            </a:pPr>
            <a:r>
              <a:rPr sz="1800" spc="2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-40" dirty="0">
                <a:latin typeface="Times New Roman"/>
                <a:cs typeface="Times New Roman"/>
              </a:rPr>
              <a:t>г</a:t>
            </a:r>
            <a:r>
              <a:rPr sz="1800" spc="-5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я  </a:t>
            </a:r>
            <a:r>
              <a:rPr sz="1800" spc="-10" dirty="0">
                <a:latin typeface="Times New Roman"/>
                <a:cs typeface="Times New Roman"/>
              </a:rPr>
              <a:t>различного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082040" algn="l"/>
              </a:tabLst>
            </a:pPr>
            <a:r>
              <a:rPr sz="1800" dirty="0">
                <a:latin typeface="Times New Roman"/>
                <a:cs typeface="Times New Roman"/>
              </a:rPr>
              <a:t>ме</a:t>
            </a:r>
            <a:r>
              <a:rPr sz="1800" spc="-20" dirty="0">
                <a:latin typeface="Times New Roman"/>
                <a:cs typeface="Times New Roman"/>
              </a:rPr>
              <a:t>т</a:t>
            </a:r>
            <a:r>
              <a:rPr sz="1800" spc="-50" dirty="0">
                <a:latin typeface="Times New Roman"/>
                <a:cs typeface="Times New Roman"/>
              </a:rPr>
              <a:t>о</a:t>
            </a:r>
            <a:r>
              <a:rPr sz="1800" spc="-5" dirty="0">
                <a:latin typeface="Times New Roman"/>
                <a:cs typeface="Times New Roman"/>
              </a:rPr>
              <a:t>д</a:t>
            </a:r>
            <a:r>
              <a:rPr sz="1800" spc="-15" dirty="0">
                <a:latin typeface="Times New Roman"/>
                <a:cs typeface="Times New Roman"/>
              </a:rPr>
              <a:t>ы</a:t>
            </a:r>
            <a:r>
              <a:rPr sz="1800" dirty="0">
                <a:latin typeface="Times New Roman"/>
                <a:cs typeface="Times New Roman"/>
              </a:rPr>
              <a:t>,	фо</a:t>
            </a:r>
            <a:r>
              <a:rPr sz="1800" spc="-45" dirty="0">
                <a:latin typeface="Times New Roman"/>
                <a:cs typeface="Times New Roman"/>
              </a:rPr>
              <a:t>р</a:t>
            </a:r>
            <a:r>
              <a:rPr sz="1800" dirty="0">
                <a:latin typeface="Times New Roman"/>
                <a:cs typeface="Times New Roman"/>
              </a:rPr>
              <a:t>мы,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93798" y="3331590"/>
            <a:ext cx="48158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34210" algn="l"/>
              </a:tabLst>
            </a:pPr>
            <a:r>
              <a:rPr sz="1800" spc="-10" dirty="0">
                <a:latin typeface="Times New Roman"/>
                <a:cs typeface="Times New Roman"/>
              </a:rPr>
              <a:t>характера.	Инновации</a:t>
            </a:r>
            <a:endParaRPr sz="1800">
              <a:latin typeface="Times New Roman"/>
              <a:cs typeface="Times New Roman"/>
            </a:endParaRPr>
          </a:p>
          <a:p>
            <a:pPr marL="94615">
              <a:lnSpc>
                <a:spcPct val="100000"/>
              </a:lnSpc>
              <a:tabLst>
                <a:tab pos="1280160" algn="l"/>
                <a:tab pos="2741930" algn="l"/>
                <a:tab pos="4694555" algn="l"/>
              </a:tabLst>
            </a:pPr>
            <a:r>
              <a:rPr sz="1800" dirty="0">
                <a:latin typeface="Times New Roman"/>
                <a:cs typeface="Times New Roman"/>
              </a:rPr>
              <a:t>ср</a:t>
            </a:r>
            <a:r>
              <a:rPr sz="1800" spc="-20" dirty="0">
                <a:latin typeface="Times New Roman"/>
                <a:cs typeface="Times New Roman"/>
              </a:rPr>
              <a:t>ед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т</a:t>
            </a:r>
            <a:r>
              <a:rPr sz="1800" spc="-35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а,	т</a:t>
            </a:r>
            <a:r>
              <a:rPr sz="1800" spc="-2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х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-3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логии,	</a:t>
            </a:r>
            <a:r>
              <a:rPr sz="1800" spc="-5" dirty="0">
                <a:latin typeface="Times New Roman"/>
                <a:cs typeface="Times New Roman"/>
              </a:rPr>
              <a:t>исп</a:t>
            </a:r>
            <a:r>
              <a:rPr sz="1800" spc="-3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ль</a:t>
            </a:r>
            <a:r>
              <a:rPr sz="1800" spc="-50" dirty="0">
                <a:latin typeface="Times New Roman"/>
                <a:cs typeface="Times New Roman"/>
              </a:rPr>
              <a:t>з</a:t>
            </a:r>
            <a:r>
              <a:rPr sz="1800" spc="20" dirty="0">
                <a:latin typeface="Times New Roman"/>
                <a:cs typeface="Times New Roman"/>
              </a:rPr>
              <a:t>у</a:t>
            </a:r>
            <a:r>
              <a:rPr sz="1800" spc="-5" dirty="0">
                <a:latin typeface="Times New Roman"/>
                <a:cs typeface="Times New Roman"/>
              </a:rPr>
              <a:t>ю</a:t>
            </a:r>
            <a:r>
              <a:rPr sz="1800" spc="-15" dirty="0">
                <a:latin typeface="Times New Roman"/>
                <a:cs typeface="Times New Roman"/>
              </a:rPr>
              <a:t>щ</a:t>
            </a:r>
            <a:r>
              <a:rPr sz="1800" spc="-5" dirty="0">
                <a:latin typeface="Times New Roman"/>
                <a:cs typeface="Times New Roman"/>
              </a:rPr>
              <a:t>и</a:t>
            </a:r>
            <a:r>
              <a:rPr sz="1800" spc="4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ся	в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75321" y="3605860"/>
            <a:ext cx="15398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педагогической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6334" y="3880484"/>
            <a:ext cx="3215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7280" algn="l"/>
                <a:tab pos="2978150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пра</a:t>
            </a:r>
            <a:r>
              <a:rPr sz="1800" spc="-25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ти</a:t>
            </a:r>
            <a:r>
              <a:rPr sz="1800" spc="-45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е,	ор</a:t>
            </a:r>
            <a:r>
              <a:rPr sz="1800" spc="-15" dirty="0">
                <a:latin typeface="Times New Roman"/>
                <a:cs typeface="Times New Roman"/>
              </a:rPr>
              <a:t>и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spc="-5" dirty="0">
                <a:latin typeface="Times New Roman"/>
                <a:cs typeface="Times New Roman"/>
              </a:rPr>
              <a:t>нтиро</a:t>
            </a:r>
            <a:r>
              <a:rPr sz="1800" spc="-25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анные	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27297" y="3880484"/>
            <a:ext cx="52882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62355" algn="l"/>
                <a:tab pos="2035175" algn="l"/>
                <a:tab pos="2409825" algn="l"/>
                <a:tab pos="3420745" algn="l"/>
                <a:tab pos="3874770" algn="l"/>
              </a:tabLst>
            </a:pPr>
            <a:r>
              <a:rPr sz="1800" dirty="0">
                <a:latin typeface="Times New Roman"/>
                <a:cs typeface="Times New Roman"/>
              </a:rPr>
              <a:t>ли</a:t>
            </a:r>
            <a:r>
              <a:rPr sz="1800" spc="-10" dirty="0">
                <a:latin typeface="Times New Roman"/>
                <a:cs typeface="Times New Roman"/>
              </a:rPr>
              <a:t>ч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4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ь	р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spc="-180" dirty="0">
                <a:latin typeface="Times New Roman"/>
                <a:cs typeface="Times New Roman"/>
              </a:rPr>
              <a:t>бѐн</a:t>
            </a:r>
            <a:r>
              <a:rPr sz="1800" spc="-155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а,	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а	</a:t>
            </a:r>
            <a:r>
              <a:rPr sz="1800" spc="-15" dirty="0">
                <a:latin typeface="Times New Roman"/>
                <a:cs typeface="Times New Roman"/>
              </a:rPr>
              <a:t>р</a:t>
            </a:r>
            <a:r>
              <a:rPr sz="1800" dirty="0">
                <a:latin typeface="Times New Roman"/>
                <a:cs typeface="Times New Roman"/>
              </a:rPr>
              <a:t>азви</a:t>
            </a:r>
            <a:r>
              <a:rPr sz="1800" spc="5" dirty="0">
                <a:latin typeface="Times New Roman"/>
                <a:cs typeface="Times New Roman"/>
              </a:rPr>
              <a:t>т</a:t>
            </a:r>
            <a:r>
              <a:rPr sz="1800" spc="-5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е	е</a:t>
            </a:r>
            <a:r>
              <a:rPr sz="1800" spc="-40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	сп</a:t>
            </a:r>
            <a:r>
              <a:rPr sz="1800" spc="45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об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4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-5" dirty="0">
                <a:latin typeface="Times New Roman"/>
                <a:cs typeface="Times New Roman"/>
              </a:rPr>
              <a:t>й</a:t>
            </a:r>
            <a:r>
              <a:rPr sz="180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00734" y="4154804"/>
            <a:ext cx="771270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Инновационные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преобразования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приобретают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системный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характер.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Созданы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6334" y="4429125"/>
            <a:ext cx="3971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2650" algn="l"/>
                <a:tab pos="2800350" algn="l"/>
              </a:tabLst>
            </a:pPr>
            <a:r>
              <a:rPr sz="1800" spc="-5" dirty="0">
                <a:latin typeface="Times New Roman"/>
                <a:cs typeface="Times New Roman"/>
              </a:rPr>
              <a:t>новы</a:t>
            </a:r>
            <a:r>
              <a:rPr sz="1800" dirty="0">
                <a:latin typeface="Times New Roman"/>
                <a:cs typeface="Times New Roman"/>
              </a:rPr>
              <a:t>е	обра</a:t>
            </a:r>
            <a:r>
              <a:rPr sz="1800" spc="-15" dirty="0">
                <a:latin typeface="Times New Roman"/>
                <a:cs typeface="Times New Roman"/>
              </a:rPr>
              <a:t>зо</a:t>
            </a:r>
            <a:r>
              <a:rPr sz="1800" spc="-25" dirty="0">
                <a:latin typeface="Times New Roman"/>
                <a:cs typeface="Times New Roman"/>
              </a:rPr>
              <a:t>в</a:t>
            </a:r>
            <a:r>
              <a:rPr sz="1800" spc="-45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т</a:t>
            </a:r>
            <a:r>
              <a:rPr sz="1800" spc="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ль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ые	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spc="-15" dirty="0">
                <a:latin typeface="Times New Roman"/>
                <a:cs typeface="Times New Roman"/>
              </a:rPr>
              <a:t>р</a:t>
            </a:r>
            <a:r>
              <a:rPr sz="1800" dirty="0">
                <a:latin typeface="Times New Roman"/>
                <a:cs typeface="Times New Roman"/>
              </a:rPr>
              <a:t>ограмм</a:t>
            </a:r>
            <a:r>
              <a:rPr sz="1800" spc="-10" dirty="0">
                <a:latin typeface="Times New Roman"/>
                <a:cs typeface="Times New Roman"/>
              </a:rPr>
              <a:t>ы</a:t>
            </a:r>
            <a:r>
              <a:rPr sz="1800" dirty="0">
                <a:latin typeface="Times New Roman"/>
                <a:cs typeface="Times New Roman"/>
              </a:rPr>
              <a:t>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03852" y="4429125"/>
            <a:ext cx="1358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позволяющие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07353" y="4429125"/>
            <a:ext cx="11201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обеспечить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371333" y="4429125"/>
            <a:ext cx="14433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вариативность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6334" y="4703445"/>
            <a:ext cx="862901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воспитательно-образовательного </a:t>
            </a:r>
            <a:r>
              <a:rPr sz="1800" dirty="0">
                <a:latin typeface="Times New Roman"/>
                <a:cs typeface="Times New Roman"/>
              </a:rPr>
              <a:t>процесса, </a:t>
            </a:r>
            <a:r>
              <a:rPr sz="1800" spc="-5" dirty="0">
                <a:latin typeface="Times New Roman"/>
                <a:cs typeface="Times New Roman"/>
              </a:rPr>
              <a:t>ориентированного на индивидуальность  </a:t>
            </a:r>
            <a:r>
              <a:rPr sz="1800" spc="-10" dirty="0">
                <a:latin typeface="Times New Roman"/>
                <a:cs typeface="Times New Roman"/>
              </a:rPr>
              <a:t>ребенка </a:t>
            </a:r>
            <a:r>
              <a:rPr sz="1800" dirty="0">
                <a:latin typeface="Times New Roman"/>
                <a:cs typeface="Times New Roman"/>
              </a:rPr>
              <a:t>и запросы </a:t>
            </a:r>
            <a:r>
              <a:rPr sz="1800" spc="-15" dirty="0">
                <a:latin typeface="Times New Roman"/>
                <a:cs typeface="Times New Roman"/>
              </a:rPr>
              <a:t>его </a:t>
            </a:r>
            <a:r>
              <a:rPr sz="1800" dirty="0">
                <a:latin typeface="Times New Roman"/>
                <a:cs typeface="Times New Roman"/>
              </a:rPr>
              <a:t>семьи. </a:t>
            </a:r>
            <a:r>
              <a:rPr sz="1800" spc="-5" dirty="0">
                <a:latin typeface="Times New Roman"/>
                <a:cs typeface="Times New Roman"/>
              </a:rPr>
              <a:t>Поиск новых </a:t>
            </a:r>
            <a:r>
              <a:rPr sz="1800" spc="-10" dirty="0">
                <a:latin typeface="Times New Roman"/>
                <a:cs typeface="Times New Roman"/>
              </a:rPr>
              <a:t>форм </a:t>
            </a:r>
            <a:r>
              <a:rPr sz="1800" spc="-5" dirty="0">
                <a:latin typeface="Times New Roman"/>
                <a:cs typeface="Times New Roman"/>
              </a:rPr>
              <a:t>работы </a:t>
            </a:r>
            <a:r>
              <a:rPr sz="1800" spc="-10" dirty="0">
                <a:latin typeface="Times New Roman"/>
                <a:cs typeface="Times New Roman"/>
              </a:rPr>
              <a:t>привел </a:t>
            </a:r>
            <a:r>
              <a:rPr sz="1800" dirty="0">
                <a:latin typeface="Times New Roman"/>
                <a:cs typeface="Times New Roman"/>
              </a:rPr>
              <a:t>к </a:t>
            </a:r>
            <a:r>
              <a:rPr sz="1800" spc="-50" dirty="0">
                <a:latin typeface="Times New Roman"/>
                <a:cs typeface="Times New Roman"/>
              </a:rPr>
              <a:t>тому, </a:t>
            </a:r>
            <a:r>
              <a:rPr sz="1800" spc="-10" dirty="0">
                <a:latin typeface="Times New Roman"/>
                <a:cs typeface="Times New Roman"/>
              </a:rPr>
              <a:t>что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5" dirty="0">
                <a:latin typeface="Times New Roman"/>
                <a:cs typeface="Times New Roman"/>
              </a:rPr>
              <a:t>практике  </a:t>
            </a:r>
            <a:r>
              <a:rPr sz="1800" spc="-20" dirty="0">
                <a:latin typeface="Times New Roman"/>
                <a:cs typeface="Times New Roman"/>
              </a:rPr>
              <a:t>дошкольного </a:t>
            </a:r>
            <a:r>
              <a:rPr sz="1800" dirty="0">
                <a:latin typeface="Times New Roman"/>
                <a:cs typeface="Times New Roman"/>
              </a:rPr>
              <a:t>учреждения </a:t>
            </a:r>
            <a:r>
              <a:rPr sz="1800" spc="10" dirty="0">
                <a:latin typeface="Times New Roman"/>
                <a:cs typeface="Times New Roman"/>
              </a:rPr>
              <a:t>стал </a:t>
            </a:r>
            <a:r>
              <a:rPr sz="1800" spc="-20" dirty="0">
                <a:latin typeface="Times New Roman"/>
                <a:cs typeface="Times New Roman"/>
              </a:rPr>
              <a:t>широко </a:t>
            </a:r>
            <a:r>
              <a:rPr sz="1800" spc="-10" dirty="0">
                <a:latin typeface="Times New Roman"/>
                <a:cs typeface="Times New Roman"/>
              </a:rPr>
              <a:t>использоваться </a:t>
            </a:r>
            <a:r>
              <a:rPr sz="1800" spc="-15" dirty="0">
                <a:latin typeface="Times New Roman"/>
                <a:cs typeface="Times New Roman"/>
              </a:rPr>
              <a:t>метод </a:t>
            </a:r>
            <a:r>
              <a:rPr sz="1800" spc="-5" dirty="0">
                <a:latin typeface="Times New Roman"/>
                <a:cs typeface="Times New Roman"/>
              </a:rPr>
              <a:t>проектной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деятельности.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00734" y="13843"/>
            <a:ext cx="6229350" cy="1148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3105" algn="ctr">
              <a:lnSpc>
                <a:spcPts val="2135"/>
              </a:lnSpc>
              <a:spcBef>
                <a:spcPts val="100"/>
              </a:spcBef>
            </a:pPr>
            <a:r>
              <a:rPr sz="1800" b="1" spc="-20" dirty="0">
                <a:latin typeface="Times New Roman"/>
                <a:cs typeface="Times New Roman"/>
              </a:rPr>
              <a:t>Метод </a:t>
            </a:r>
            <a:r>
              <a:rPr sz="1800" b="1" spc="-15" dirty="0">
                <a:latin typeface="Times New Roman"/>
                <a:cs typeface="Times New Roman"/>
              </a:rPr>
              <a:t>проектов </a:t>
            </a:r>
            <a:r>
              <a:rPr sz="1800" b="1" spc="-10" dirty="0">
                <a:latin typeface="Times New Roman"/>
                <a:cs typeface="Times New Roman"/>
              </a:rPr>
              <a:t>как средство</a:t>
            </a:r>
            <a:r>
              <a:rPr sz="1800" b="1" spc="6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внедрения</a:t>
            </a:r>
            <a:endParaRPr sz="1800">
              <a:latin typeface="Times New Roman"/>
              <a:cs typeface="Times New Roman"/>
            </a:endParaRPr>
          </a:p>
          <a:p>
            <a:pPr marL="714375" algn="ctr">
              <a:lnSpc>
                <a:spcPts val="2135"/>
              </a:lnSpc>
            </a:pPr>
            <a:r>
              <a:rPr sz="1800" b="1" spc="-5" dirty="0">
                <a:latin typeface="Times New Roman"/>
                <a:cs typeface="Times New Roman"/>
              </a:rPr>
              <a:t>педагогических </a:t>
            </a:r>
            <a:r>
              <a:rPr sz="1800" b="1" spc="-15" dirty="0">
                <a:latin typeface="Times New Roman"/>
                <a:cs typeface="Times New Roman"/>
              </a:rPr>
              <a:t>инноваций </a:t>
            </a:r>
            <a:r>
              <a:rPr sz="1800" b="1" dirty="0">
                <a:latin typeface="Times New Roman"/>
                <a:cs typeface="Times New Roman"/>
              </a:rPr>
              <a:t>в </a:t>
            </a:r>
            <a:r>
              <a:rPr sz="1800" b="1" spc="-5" dirty="0">
                <a:latin typeface="Times New Roman"/>
                <a:cs typeface="Times New Roman"/>
              </a:rPr>
              <a:t>деятельности</a:t>
            </a:r>
            <a:r>
              <a:rPr sz="1800" b="1" spc="50" dirty="0">
                <a:latin typeface="Times New Roman"/>
                <a:cs typeface="Times New Roman"/>
              </a:rPr>
              <a:t> </a:t>
            </a:r>
            <a:r>
              <a:rPr sz="1800" b="1" spc="-35" dirty="0">
                <a:latin typeface="Times New Roman"/>
                <a:cs typeface="Times New Roman"/>
              </a:rPr>
              <a:t>ДОУ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436245" algn="l"/>
                <a:tab pos="1878330" algn="l"/>
                <a:tab pos="2559685" algn="l"/>
                <a:tab pos="3578860" algn="l"/>
                <a:tab pos="5010150" algn="l"/>
              </a:tabLst>
            </a:pP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а	со</a:t>
            </a:r>
            <a:r>
              <a:rPr sz="1800" spc="5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рем</a:t>
            </a:r>
            <a:r>
              <a:rPr sz="1800" spc="5" dirty="0">
                <a:latin typeface="Times New Roman"/>
                <a:cs typeface="Times New Roman"/>
              </a:rPr>
              <a:t>е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20" dirty="0">
                <a:latin typeface="Times New Roman"/>
                <a:cs typeface="Times New Roman"/>
              </a:rPr>
              <a:t>н</a:t>
            </a:r>
            <a:r>
              <a:rPr sz="1800" spc="-4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м	</a:t>
            </a:r>
            <a:r>
              <a:rPr sz="1800" spc="-5" dirty="0">
                <a:latin typeface="Times New Roman"/>
                <a:cs typeface="Times New Roman"/>
              </a:rPr>
              <a:t>э</a:t>
            </a:r>
            <a:r>
              <a:rPr sz="1800" spc="20" dirty="0">
                <a:latin typeface="Times New Roman"/>
                <a:cs typeface="Times New Roman"/>
              </a:rPr>
              <a:t>т</a:t>
            </a:r>
            <a:r>
              <a:rPr sz="1800" spc="-20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dirty="0">
                <a:latin typeface="Times New Roman"/>
                <a:cs typeface="Times New Roman"/>
              </a:rPr>
              <a:t>е	раз</a:t>
            </a:r>
            <a:r>
              <a:rPr sz="1800" spc="-10" dirty="0">
                <a:latin typeface="Times New Roman"/>
                <a:cs typeface="Times New Roman"/>
              </a:rPr>
              <a:t>в</a:t>
            </a:r>
            <a:r>
              <a:rPr sz="1800" spc="-5" dirty="0">
                <a:latin typeface="Times New Roman"/>
                <a:cs typeface="Times New Roman"/>
              </a:rPr>
              <a:t>ити</a:t>
            </a:r>
            <a:r>
              <a:rPr sz="1800" dirty="0">
                <a:latin typeface="Times New Roman"/>
                <a:cs typeface="Times New Roman"/>
              </a:rPr>
              <a:t>я	дош</a:t>
            </a:r>
            <a:r>
              <a:rPr sz="1800" spc="-95" dirty="0">
                <a:latin typeface="Times New Roman"/>
                <a:cs typeface="Times New Roman"/>
              </a:rPr>
              <a:t>к</a:t>
            </a:r>
            <a:r>
              <a:rPr sz="1800" spc="-2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ль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45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	обра</a:t>
            </a:r>
            <a:r>
              <a:rPr sz="1800" spc="-15" dirty="0">
                <a:latin typeface="Times New Roman"/>
                <a:cs typeface="Times New Roman"/>
              </a:rPr>
              <a:t>з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25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ания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5407" y="803859"/>
            <a:ext cx="8724265" cy="543507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8255" indent="914400" algn="just">
              <a:lnSpc>
                <a:spcPct val="100600"/>
              </a:lnSpc>
              <a:spcBef>
                <a:spcPts val="85"/>
              </a:spcBef>
            </a:pPr>
            <a:r>
              <a:rPr sz="1600" b="1" spc="-25" dirty="0">
                <a:latin typeface="Times New Roman"/>
                <a:cs typeface="Times New Roman"/>
              </a:rPr>
              <a:t>Метод </a:t>
            </a:r>
            <a:r>
              <a:rPr sz="1600" b="1" spc="-15" dirty="0">
                <a:latin typeface="Times New Roman"/>
                <a:cs typeface="Times New Roman"/>
              </a:rPr>
              <a:t>проектов </a:t>
            </a:r>
            <a:r>
              <a:rPr sz="1600" spc="-5" dirty="0">
                <a:latin typeface="Times New Roman"/>
                <a:cs typeface="Times New Roman"/>
              </a:rPr>
              <a:t>- совокупность учебно-познавательных приемов, </a:t>
            </a:r>
            <a:r>
              <a:rPr sz="1600" spc="-25" dirty="0">
                <a:latin typeface="Times New Roman"/>
                <a:cs typeface="Times New Roman"/>
              </a:rPr>
              <a:t>которые </a:t>
            </a:r>
            <a:r>
              <a:rPr sz="1600" spc="-10" dirty="0">
                <a:latin typeface="Times New Roman"/>
                <a:cs typeface="Times New Roman"/>
              </a:rPr>
              <a:t>позволяют  </a:t>
            </a:r>
            <a:r>
              <a:rPr sz="1600" spc="-5" dirty="0">
                <a:latin typeface="Times New Roman"/>
                <a:cs typeface="Times New Roman"/>
              </a:rPr>
              <a:t>решить </a:t>
            </a:r>
            <a:r>
              <a:rPr sz="1600" spc="-20" dirty="0">
                <a:latin typeface="Times New Roman"/>
                <a:cs typeface="Times New Roman"/>
              </a:rPr>
              <a:t>ту </a:t>
            </a:r>
            <a:r>
              <a:rPr sz="1600" spc="-5" dirty="0">
                <a:latin typeface="Times New Roman"/>
                <a:cs typeface="Times New Roman"/>
              </a:rPr>
              <a:t>или </a:t>
            </a:r>
            <a:r>
              <a:rPr sz="1600" dirty="0">
                <a:latin typeface="Times New Roman"/>
                <a:cs typeface="Times New Roman"/>
              </a:rPr>
              <a:t>иную </a:t>
            </a:r>
            <a:r>
              <a:rPr sz="1600" spc="-10" dirty="0">
                <a:latin typeface="Times New Roman"/>
                <a:cs typeface="Times New Roman"/>
              </a:rPr>
              <a:t>проблему </a:t>
            </a:r>
            <a:r>
              <a:rPr sz="1600" spc="-5" dirty="0">
                <a:latin typeface="Times New Roman"/>
                <a:cs typeface="Times New Roman"/>
              </a:rPr>
              <a:t>в </a:t>
            </a:r>
            <a:r>
              <a:rPr sz="1600" spc="-20" dirty="0">
                <a:latin typeface="Times New Roman"/>
                <a:cs typeface="Times New Roman"/>
              </a:rPr>
              <a:t>результате </a:t>
            </a:r>
            <a:r>
              <a:rPr sz="1600" spc="-5" dirty="0">
                <a:latin typeface="Times New Roman"/>
                <a:cs typeface="Times New Roman"/>
              </a:rPr>
              <a:t>самостоятельных действий </a:t>
            </a:r>
            <a:r>
              <a:rPr sz="1600" spc="-15" dirty="0">
                <a:latin typeface="Times New Roman"/>
                <a:cs typeface="Times New Roman"/>
              </a:rPr>
              <a:t>обучающихся, </a:t>
            </a:r>
            <a:r>
              <a:rPr sz="1600" spc="-5" dirty="0">
                <a:latin typeface="Times New Roman"/>
                <a:cs typeface="Times New Roman"/>
              </a:rPr>
              <a:t>с  </a:t>
            </a:r>
            <a:r>
              <a:rPr sz="1600" spc="-10" dirty="0">
                <a:latin typeface="Times New Roman"/>
                <a:cs typeface="Times New Roman"/>
              </a:rPr>
              <a:t>обязательной </a:t>
            </a:r>
            <a:r>
              <a:rPr sz="1600" dirty="0">
                <a:latin typeface="Times New Roman"/>
                <a:cs typeface="Times New Roman"/>
              </a:rPr>
              <a:t>презентацией </a:t>
            </a:r>
            <a:r>
              <a:rPr sz="1600" spc="-10" dirty="0">
                <a:latin typeface="Times New Roman"/>
                <a:cs typeface="Times New Roman"/>
              </a:rPr>
              <a:t>этих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результатов.</a:t>
            </a:r>
            <a:endParaRPr sz="1600">
              <a:latin typeface="Times New Roman"/>
              <a:cs typeface="Times New Roman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1600" b="1" spc="-5" dirty="0">
                <a:latin typeface="Times New Roman"/>
                <a:cs typeface="Times New Roman"/>
              </a:rPr>
              <a:t>Проектная деятельность </a:t>
            </a:r>
            <a:r>
              <a:rPr sz="1600" spc="-5" dirty="0">
                <a:latin typeface="Times New Roman"/>
                <a:cs typeface="Times New Roman"/>
              </a:rPr>
              <a:t>в </a:t>
            </a:r>
            <a:r>
              <a:rPr sz="1600" spc="-10" dirty="0">
                <a:latin typeface="Times New Roman"/>
                <a:cs typeface="Times New Roman"/>
              </a:rPr>
              <a:t>воспитательно-образовательном </a:t>
            </a:r>
            <a:r>
              <a:rPr sz="1600" dirty="0">
                <a:latin typeface="Times New Roman"/>
                <a:cs typeface="Times New Roman"/>
              </a:rPr>
              <a:t>процессе </a:t>
            </a:r>
            <a:r>
              <a:rPr sz="1600" spc="-35" dirty="0">
                <a:latin typeface="Times New Roman"/>
                <a:cs typeface="Times New Roman"/>
              </a:rPr>
              <a:t>ДОУ </a:t>
            </a:r>
            <a:r>
              <a:rPr sz="1600" spc="5" dirty="0">
                <a:latin typeface="Times New Roman"/>
                <a:cs typeface="Times New Roman"/>
              </a:rPr>
              <a:t>носит  </a:t>
            </a:r>
            <a:r>
              <a:rPr sz="1600" b="1" i="1" u="sng" spc="-10" dirty="0">
                <a:latin typeface="Times New Roman"/>
                <a:cs typeface="Times New Roman"/>
              </a:rPr>
              <a:t>характер сотрудничества, </a:t>
            </a:r>
            <a:r>
              <a:rPr sz="1600" b="1" i="1" u="sng" spc="-5" dirty="0">
                <a:latin typeface="Times New Roman"/>
                <a:cs typeface="Times New Roman"/>
              </a:rPr>
              <a:t>в </a:t>
            </a:r>
            <a:r>
              <a:rPr sz="1600" b="1" i="1" u="sng" spc="-25" dirty="0">
                <a:latin typeface="Times New Roman"/>
                <a:cs typeface="Times New Roman"/>
              </a:rPr>
              <a:t>котором </a:t>
            </a:r>
            <a:r>
              <a:rPr sz="1600" b="1" i="1" u="sng" spc="-5" dirty="0">
                <a:latin typeface="Times New Roman"/>
                <a:cs typeface="Times New Roman"/>
              </a:rPr>
              <a:t>принимают участие </a:t>
            </a:r>
            <a:r>
              <a:rPr sz="1600" b="1" i="1" u="sng" dirty="0">
                <a:latin typeface="Times New Roman"/>
                <a:cs typeface="Times New Roman"/>
              </a:rPr>
              <a:t>дети </a:t>
            </a:r>
            <a:r>
              <a:rPr sz="1600" b="1" i="1" u="sng" spc="-5" dirty="0">
                <a:latin typeface="Times New Roman"/>
                <a:cs typeface="Times New Roman"/>
              </a:rPr>
              <a:t>и </a:t>
            </a:r>
            <a:r>
              <a:rPr sz="1600" b="1" i="1" u="sng" spc="-10" dirty="0">
                <a:latin typeface="Times New Roman"/>
                <a:cs typeface="Times New Roman"/>
              </a:rPr>
              <a:t>педагоги </a:t>
            </a:r>
            <a:r>
              <a:rPr sz="1600" b="1" i="1" u="sng" spc="-95" dirty="0">
                <a:latin typeface="Times New Roman"/>
                <a:cs typeface="Times New Roman"/>
              </a:rPr>
              <a:t>ДОУ, </a:t>
            </a:r>
            <a:r>
              <a:rPr sz="1600" b="1" i="1" u="sng" spc="-5" dirty="0">
                <a:latin typeface="Times New Roman"/>
                <a:cs typeface="Times New Roman"/>
              </a:rPr>
              <a:t>а также  </a:t>
            </a:r>
            <a:r>
              <a:rPr sz="1600" b="1" i="1" u="sng" spc="-10" dirty="0">
                <a:latin typeface="Times New Roman"/>
                <a:cs typeface="Times New Roman"/>
              </a:rPr>
              <a:t>родители</a:t>
            </a:r>
            <a:r>
              <a:rPr sz="1600" spc="-10" dirty="0">
                <a:latin typeface="Times New Roman"/>
                <a:cs typeface="Times New Roman"/>
              </a:rPr>
              <a:t>, </a:t>
            </a:r>
            <a:r>
              <a:rPr sz="1600" spc="-20" dirty="0">
                <a:latin typeface="Times New Roman"/>
                <a:cs typeface="Times New Roman"/>
              </a:rPr>
              <a:t>которые </a:t>
            </a:r>
            <a:r>
              <a:rPr sz="1600" spc="-5" dirty="0">
                <a:latin typeface="Times New Roman"/>
                <a:cs typeface="Times New Roman"/>
              </a:rPr>
              <a:t>могут быть не </a:t>
            </a:r>
            <a:r>
              <a:rPr sz="1600" spc="-25" dirty="0">
                <a:latin typeface="Times New Roman"/>
                <a:cs typeface="Times New Roman"/>
              </a:rPr>
              <a:t>только </a:t>
            </a:r>
            <a:r>
              <a:rPr sz="1600" spc="-15" dirty="0">
                <a:latin typeface="Times New Roman"/>
                <a:cs typeface="Times New Roman"/>
              </a:rPr>
              <a:t>источниками </a:t>
            </a:r>
            <a:r>
              <a:rPr sz="1600" spc="-10" dirty="0">
                <a:latin typeface="Times New Roman"/>
                <a:cs typeface="Times New Roman"/>
              </a:rPr>
              <a:t>информации, </a:t>
            </a:r>
            <a:r>
              <a:rPr sz="1600" dirty="0">
                <a:latin typeface="Times New Roman"/>
                <a:cs typeface="Times New Roman"/>
              </a:rPr>
              <a:t>реальной </a:t>
            </a:r>
            <a:r>
              <a:rPr sz="1600" spc="-10" dirty="0">
                <a:latin typeface="Times New Roman"/>
                <a:cs typeface="Times New Roman"/>
              </a:rPr>
              <a:t>помощи </a:t>
            </a:r>
            <a:r>
              <a:rPr sz="1600" spc="-5" dirty="0">
                <a:latin typeface="Times New Roman"/>
                <a:cs typeface="Times New Roman"/>
              </a:rPr>
              <a:t>и </a:t>
            </a:r>
            <a:r>
              <a:rPr sz="1600" spc="-10" dirty="0">
                <a:latin typeface="Times New Roman"/>
                <a:cs typeface="Times New Roman"/>
              </a:rPr>
              <a:t>поддержки  ребенку </a:t>
            </a:r>
            <a:r>
              <a:rPr sz="1600" spc="-5" dirty="0">
                <a:latin typeface="Times New Roman"/>
                <a:cs typeface="Times New Roman"/>
              </a:rPr>
              <a:t>и </a:t>
            </a:r>
            <a:r>
              <a:rPr sz="1600" spc="-10" dirty="0">
                <a:latin typeface="Times New Roman"/>
                <a:cs typeface="Times New Roman"/>
              </a:rPr>
              <a:t>педагогу </a:t>
            </a:r>
            <a:r>
              <a:rPr sz="1600" spc="-5" dirty="0">
                <a:latin typeface="Times New Roman"/>
                <a:cs typeface="Times New Roman"/>
              </a:rPr>
              <a:t>в </a:t>
            </a:r>
            <a:r>
              <a:rPr sz="1600" spc="5" dirty="0">
                <a:latin typeface="Times New Roman"/>
                <a:cs typeface="Times New Roman"/>
              </a:rPr>
              <a:t>процессе </a:t>
            </a:r>
            <a:r>
              <a:rPr sz="1600" spc="-5" dirty="0">
                <a:latin typeface="Times New Roman"/>
                <a:cs typeface="Times New Roman"/>
              </a:rPr>
              <a:t>работы </a:t>
            </a:r>
            <a:r>
              <a:rPr sz="1600" dirty="0">
                <a:latin typeface="Times New Roman"/>
                <a:cs typeface="Times New Roman"/>
              </a:rPr>
              <a:t>над </a:t>
            </a:r>
            <a:r>
              <a:rPr sz="1600" spc="-10" dirty="0">
                <a:latin typeface="Times New Roman"/>
                <a:cs typeface="Times New Roman"/>
              </a:rPr>
              <a:t>проектом, </a:t>
            </a:r>
            <a:r>
              <a:rPr sz="1600" spc="-5" dirty="0">
                <a:latin typeface="Times New Roman"/>
                <a:cs typeface="Times New Roman"/>
              </a:rPr>
              <a:t>но и стать непосредственными участниками  </a:t>
            </a:r>
            <a:r>
              <a:rPr sz="1600" spc="-10" dirty="0">
                <a:latin typeface="Times New Roman"/>
                <a:cs typeface="Times New Roman"/>
              </a:rPr>
              <a:t>образовательного </a:t>
            </a:r>
            <a:r>
              <a:rPr sz="1600" spc="5" dirty="0">
                <a:latin typeface="Times New Roman"/>
                <a:cs typeface="Times New Roman"/>
              </a:rPr>
              <a:t>процесса. </a:t>
            </a:r>
            <a:r>
              <a:rPr sz="1600" spc="-5" dirty="0">
                <a:latin typeface="Times New Roman"/>
                <a:cs typeface="Times New Roman"/>
              </a:rPr>
              <a:t>Перспективность </a:t>
            </a:r>
            <a:r>
              <a:rPr sz="1600" spc="-15" dirty="0">
                <a:latin typeface="Times New Roman"/>
                <a:cs typeface="Times New Roman"/>
              </a:rPr>
              <a:t>метода </a:t>
            </a:r>
            <a:r>
              <a:rPr sz="1600" spc="-10" dirty="0">
                <a:latin typeface="Times New Roman"/>
                <a:cs typeface="Times New Roman"/>
              </a:rPr>
              <a:t>проектов </a:t>
            </a:r>
            <a:r>
              <a:rPr sz="1600" spc="-5" dirty="0">
                <a:latin typeface="Times New Roman"/>
                <a:cs typeface="Times New Roman"/>
              </a:rPr>
              <a:t>в системе </a:t>
            </a:r>
            <a:r>
              <a:rPr sz="1600" spc="-35" dirty="0">
                <a:latin typeface="Times New Roman"/>
                <a:cs typeface="Times New Roman"/>
              </a:rPr>
              <a:t>ДОУ </a:t>
            </a:r>
            <a:r>
              <a:rPr sz="1600" spc="-5" dirty="0">
                <a:latin typeface="Times New Roman"/>
                <a:cs typeface="Times New Roman"/>
              </a:rPr>
              <a:t>заключается в </a:t>
            </a:r>
            <a:r>
              <a:rPr sz="1600" spc="-20" dirty="0">
                <a:latin typeface="Times New Roman"/>
                <a:cs typeface="Times New Roman"/>
              </a:rPr>
              <a:t>том,  </a:t>
            </a:r>
            <a:r>
              <a:rPr sz="1600" spc="-15" dirty="0">
                <a:latin typeface="Times New Roman"/>
                <a:cs typeface="Times New Roman"/>
              </a:rPr>
              <a:t>что </a:t>
            </a:r>
            <a:r>
              <a:rPr sz="1600" dirty="0">
                <a:latin typeface="Times New Roman"/>
                <a:cs typeface="Times New Roman"/>
              </a:rPr>
              <a:t>он дает </a:t>
            </a:r>
            <a:r>
              <a:rPr sz="1600" spc="-5" dirty="0">
                <a:latin typeface="Times New Roman"/>
                <a:cs typeface="Times New Roman"/>
              </a:rPr>
              <a:t>возможность </a:t>
            </a:r>
            <a:r>
              <a:rPr sz="1600" dirty="0">
                <a:latin typeface="Times New Roman"/>
                <a:cs typeface="Times New Roman"/>
              </a:rPr>
              <a:t>развития </a:t>
            </a:r>
            <a:r>
              <a:rPr sz="1600" spc="-15" dirty="0">
                <a:latin typeface="Times New Roman"/>
                <a:cs typeface="Times New Roman"/>
              </a:rPr>
              <a:t>наблюдения </a:t>
            </a:r>
            <a:r>
              <a:rPr sz="1600" spc="-5" dirty="0">
                <a:latin typeface="Times New Roman"/>
                <a:cs typeface="Times New Roman"/>
              </a:rPr>
              <a:t>и </a:t>
            </a:r>
            <a:r>
              <a:rPr sz="1600" dirty="0">
                <a:latin typeface="Times New Roman"/>
                <a:cs typeface="Times New Roman"/>
              </a:rPr>
              <a:t>анализа </a:t>
            </a:r>
            <a:r>
              <a:rPr sz="1600" spc="-5" dirty="0">
                <a:latin typeface="Times New Roman"/>
                <a:cs typeface="Times New Roman"/>
              </a:rPr>
              <a:t>явлений, проведения сравнения,  обобщения и </a:t>
            </a:r>
            <a:r>
              <a:rPr sz="1600" spc="-10" dirty="0">
                <a:latin typeface="Times New Roman"/>
                <a:cs typeface="Times New Roman"/>
              </a:rPr>
              <a:t>умения делать </a:t>
            </a:r>
            <a:r>
              <a:rPr sz="1600" spc="-15" dirty="0">
                <a:latin typeface="Times New Roman"/>
                <a:cs typeface="Times New Roman"/>
              </a:rPr>
              <a:t>выводы, </a:t>
            </a:r>
            <a:r>
              <a:rPr sz="1600" spc="-5" dirty="0">
                <a:latin typeface="Times New Roman"/>
                <a:cs typeface="Times New Roman"/>
              </a:rPr>
              <a:t>способствует развитию </a:t>
            </a:r>
            <a:r>
              <a:rPr sz="1600" spc="-15" dirty="0">
                <a:latin typeface="Times New Roman"/>
                <a:cs typeface="Times New Roman"/>
              </a:rPr>
              <a:t>творческого </a:t>
            </a:r>
            <a:r>
              <a:rPr sz="1600" spc="-5" dirty="0">
                <a:latin typeface="Times New Roman"/>
                <a:cs typeface="Times New Roman"/>
              </a:rPr>
              <a:t>мышления, </a:t>
            </a:r>
            <a:r>
              <a:rPr sz="1600" dirty="0">
                <a:latin typeface="Times New Roman"/>
                <a:cs typeface="Times New Roman"/>
              </a:rPr>
              <a:t>логики  </a:t>
            </a:r>
            <a:r>
              <a:rPr sz="1600" spc="-5" dirty="0">
                <a:latin typeface="Times New Roman"/>
                <a:cs typeface="Times New Roman"/>
              </a:rPr>
              <a:t>познания, пытливости </a:t>
            </a:r>
            <a:r>
              <a:rPr sz="1600" spc="-15" dirty="0">
                <a:latin typeface="Times New Roman"/>
                <a:cs typeface="Times New Roman"/>
              </a:rPr>
              <a:t>ума, </a:t>
            </a:r>
            <a:r>
              <a:rPr sz="1600" spc="-5" dirty="0">
                <a:latin typeface="Times New Roman"/>
                <a:cs typeface="Times New Roman"/>
              </a:rPr>
              <a:t>совместной </a:t>
            </a:r>
            <a:r>
              <a:rPr sz="1600" spc="-10" dirty="0">
                <a:latin typeface="Times New Roman"/>
                <a:cs typeface="Times New Roman"/>
              </a:rPr>
              <a:t>познавательно-поисковой </a:t>
            </a:r>
            <a:r>
              <a:rPr sz="1600" spc="-5" dirty="0">
                <a:latin typeface="Times New Roman"/>
                <a:cs typeface="Times New Roman"/>
              </a:rPr>
              <a:t>и </a:t>
            </a:r>
            <a:r>
              <a:rPr sz="1600" spc="-15" dirty="0">
                <a:latin typeface="Times New Roman"/>
                <a:cs typeface="Times New Roman"/>
              </a:rPr>
              <a:t>исследовательской  </a:t>
            </a:r>
            <a:r>
              <a:rPr sz="1600" dirty="0">
                <a:latin typeface="Times New Roman"/>
                <a:cs typeface="Times New Roman"/>
              </a:rPr>
              <a:t>деятельности, </a:t>
            </a:r>
            <a:r>
              <a:rPr sz="1600" spc="-5" dirty="0">
                <a:latin typeface="Times New Roman"/>
                <a:cs typeface="Times New Roman"/>
              </a:rPr>
              <a:t>развитию </a:t>
            </a:r>
            <a:r>
              <a:rPr sz="1600" spc="-15" dirty="0">
                <a:latin typeface="Times New Roman"/>
                <a:cs typeface="Times New Roman"/>
              </a:rPr>
              <a:t>коммуникативных </a:t>
            </a:r>
            <a:r>
              <a:rPr sz="1600" spc="-5" dirty="0">
                <a:latin typeface="Times New Roman"/>
                <a:cs typeface="Times New Roman"/>
              </a:rPr>
              <a:t>и </a:t>
            </a:r>
            <a:r>
              <a:rPr sz="1600" spc="-10" dirty="0">
                <a:latin typeface="Times New Roman"/>
                <a:cs typeface="Times New Roman"/>
              </a:rPr>
              <a:t>рефлексивных </a:t>
            </a:r>
            <a:r>
              <a:rPr sz="1600" spc="-15" dirty="0">
                <a:latin typeface="Times New Roman"/>
                <a:cs typeface="Times New Roman"/>
              </a:rPr>
              <a:t>навыков, </a:t>
            </a:r>
            <a:r>
              <a:rPr sz="1600" spc="-5" dirty="0">
                <a:latin typeface="Times New Roman"/>
                <a:cs typeface="Times New Roman"/>
              </a:rPr>
              <a:t>творческих </a:t>
            </a:r>
            <a:r>
              <a:rPr sz="1600" dirty="0">
                <a:latin typeface="Times New Roman"/>
                <a:cs typeface="Times New Roman"/>
              </a:rPr>
              <a:t>способностей,  </a:t>
            </a:r>
            <a:r>
              <a:rPr sz="1600" spc="-15" dirty="0">
                <a:latin typeface="Times New Roman"/>
                <a:cs typeface="Times New Roman"/>
              </a:rPr>
              <a:t>что </a:t>
            </a:r>
            <a:r>
              <a:rPr sz="1600" spc="-5" dirty="0">
                <a:latin typeface="Times New Roman"/>
                <a:cs typeface="Times New Roman"/>
              </a:rPr>
              <a:t>является составляющими </a:t>
            </a:r>
            <a:r>
              <a:rPr sz="1600" spc="-10" dirty="0">
                <a:latin typeface="Times New Roman"/>
                <a:cs typeface="Times New Roman"/>
              </a:rPr>
              <a:t>успешной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личности.</a:t>
            </a:r>
            <a:endParaRPr sz="1600">
              <a:latin typeface="Times New Roman"/>
              <a:cs typeface="Times New Roman"/>
            </a:endParaRPr>
          </a:p>
          <a:p>
            <a:pPr marL="12700" marR="5715" indent="914400" algn="just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latin typeface="Times New Roman"/>
                <a:cs typeface="Times New Roman"/>
              </a:rPr>
              <a:t>Проектная деятельность </a:t>
            </a:r>
            <a:r>
              <a:rPr sz="1600" spc="-5" dirty="0">
                <a:latin typeface="Times New Roman"/>
                <a:cs typeface="Times New Roman"/>
              </a:rPr>
              <a:t>в </a:t>
            </a:r>
            <a:r>
              <a:rPr sz="1600" spc="-30" dirty="0">
                <a:latin typeface="Times New Roman"/>
                <a:cs typeface="Times New Roman"/>
              </a:rPr>
              <a:t>ДОУ </a:t>
            </a:r>
            <a:r>
              <a:rPr sz="1600" spc="-5" dirty="0">
                <a:latin typeface="Times New Roman"/>
                <a:cs typeface="Times New Roman"/>
              </a:rPr>
              <a:t>рассматривается </a:t>
            </a:r>
            <a:r>
              <a:rPr sz="1600" spc="-10" dirty="0">
                <a:latin typeface="Times New Roman"/>
                <a:cs typeface="Times New Roman"/>
              </a:rPr>
              <a:t>как </a:t>
            </a:r>
            <a:r>
              <a:rPr sz="1600" b="1" i="1" u="sng" dirty="0">
                <a:latin typeface="Times New Roman"/>
                <a:cs typeface="Times New Roman"/>
              </a:rPr>
              <a:t>своеобразный </a:t>
            </a:r>
            <a:r>
              <a:rPr sz="1600" b="1" i="1" u="sng" spc="-15" dirty="0">
                <a:latin typeface="Times New Roman"/>
                <a:cs typeface="Times New Roman"/>
              </a:rPr>
              <a:t>индикатор  </a:t>
            </a:r>
            <a:r>
              <a:rPr sz="1600" b="1" i="1" u="sng" spc="-5" dirty="0">
                <a:latin typeface="Times New Roman"/>
                <a:cs typeface="Times New Roman"/>
              </a:rPr>
              <a:t>профессионализма </a:t>
            </a:r>
            <a:r>
              <a:rPr sz="1600" b="1" i="1" u="sng" spc="-15" dirty="0">
                <a:latin typeface="Times New Roman"/>
                <a:cs typeface="Times New Roman"/>
              </a:rPr>
              <a:t>педагогов, </a:t>
            </a:r>
            <a:r>
              <a:rPr sz="1600" b="1" i="1" u="sng" spc="-5" dirty="0">
                <a:latin typeface="Times New Roman"/>
                <a:cs typeface="Times New Roman"/>
              </a:rPr>
              <a:t>их </a:t>
            </a:r>
            <a:r>
              <a:rPr sz="1600" b="1" i="1" u="sng" spc="-10" dirty="0">
                <a:latin typeface="Times New Roman"/>
                <a:cs typeface="Times New Roman"/>
              </a:rPr>
              <a:t>готовности </a:t>
            </a:r>
            <a:r>
              <a:rPr sz="1600" b="1" i="1" u="sng" spc="-5" dirty="0">
                <a:latin typeface="Times New Roman"/>
                <a:cs typeface="Times New Roman"/>
              </a:rPr>
              <a:t>к инновационным </a:t>
            </a:r>
            <a:r>
              <a:rPr sz="1600" b="1" i="1" u="sng" spc="-10" dirty="0">
                <a:latin typeface="Times New Roman"/>
                <a:cs typeface="Times New Roman"/>
              </a:rPr>
              <a:t>методам работы, </a:t>
            </a:r>
            <a:r>
              <a:rPr sz="1600" b="1" i="1" u="sng" spc="-5" dirty="0">
                <a:latin typeface="Times New Roman"/>
                <a:cs typeface="Times New Roman"/>
              </a:rPr>
              <a:t>желания </a:t>
            </a:r>
            <a:r>
              <a:rPr sz="1600" b="1" i="1" u="sng" dirty="0">
                <a:latin typeface="Times New Roman"/>
                <a:cs typeface="Times New Roman"/>
              </a:rPr>
              <a:t>расти </a:t>
            </a:r>
            <a:r>
              <a:rPr sz="1600" b="1" i="1" u="sng" spc="-5" dirty="0">
                <a:latin typeface="Times New Roman"/>
                <a:cs typeface="Times New Roman"/>
              </a:rPr>
              <a:t>и  </a:t>
            </a:r>
            <a:r>
              <a:rPr sz="1600" b="1" i="1" u="sng" spc="-10" dirty="0">
                <a:latin typeface="Times New Roman"/>
                <a:cs typeface="Times New Roman"/>
              </a:rPr>
              <a:t>развиваться </a:t>
            </a:r>
            <a:r>
              <a:rPr sz="1600" b="1" i="1" u="sng" spc="-5" dirty="0">
                <a:latin typeface="Times New Roman"/>
                <a:cs typeface="Times New Roman"/>
              </a:rPr>
              <a:t>в </a:t>
            </a:r>
            <a:r>
              <a:rPr sz="1600" b="1" i="1" u="sng" dirty="0">
                <a:latin typeface="Times New Roman"/>
                <a:cs typeface="Times New Roman"/>
              </a:rPr>
              <a:t>профессионально-личностном </a:t>
            </a:r>
            <a:r>
              <a:rPr sz="1600" b="1" i="1" u="sng" spc="-5" dirty="0">
                <a:latin typeface="Times New Roman"/>
                <a:cs typeface="Times New Roman"/>
              </a:rPr>
              <a:t>плане.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Хороший </a:t>
            </a:r>
            <a:r>
              <a:rPr sz="1600" spc="-5" dirty="0">
                <a:latin typeface="Times New Roman"/>
                <a:cs typeface="Times New Roman"/>
              </a:rPr>
              <a:t>воспитатель, </a:t>
            </a:r>
            <a:r>
              <a:rPr sz="1600" spc="-10" dirty="0">
                <a:latin typeface="Times New Roman"/>
                <a:cs typeface="Times New Roman"/>
              </a:rPr>
              <a:t>разрабатывая </a:t>
            </a:r>
            <a:r>
              <a:rPr sz="1600" spc="-25" dirty="0">
                <a:latin typeface="Times New Roman"/>
                <a:cs typeface="Times New Roman"/>
              </a:rPr>
              <a:t>проект,  </a:t>
            </a:r>
            <a:r>
              <a:rPr sz="1600" spc="-35" dirty="0">
                <a:latin typeface="Times New Roman"/>
                <a:cs typeface="Times New Roman"/>
              </a:rPr>
              <a:t>будет </a:t>
            </a:r>
            <a:r>
              <a:rPr sz="1600" spc="-10" dirty="0">
                <a:latin typeface="Times New Roman"/>
                <a:cs typeface="Times New Roman"/>
              </a:rPr>
              <a:t>определять </a:t>
            </a:r>
            <a:r>
              <a:rPr sz="1600" spc="-15" dirty="0">
                <a:latin typeface="Times New Roman"/>
                <a:cs typeface="Times New Roman"/>
              </a:rPr>
              <a:t>задачи обучения </a:t>
            </a:r>
            <a:r>
              <a:rPr sz="1600" spc="-5" dirty="0">
                <a:latin typeface="Times New Roman"/>
                <a:cs typeface="Times New Roman"/>
              </a:rPr>
              <a:t>в соответствии с </a:t>
            </a:r>
            <a:r>
              <a:rPr sz="1600" spc="-10" dirty="0">
                <a:latin typeface="Times New Roman"/>
                <a:cs typeface="Times New Roman"/>
              </a:rPr>
              <a:t>существующими линиями </a:t>
            </a:r>
            <a:r>
              <a:rPr sz="1600" spc="-5" dirty="0">
                <a:latin typeface="Times New Roman"/>
                <a:cs typeface="Times New Roman"/>
              </a:rPr>
              <a:t>развития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ребенка.</a:t>
            </a:r>
            <a:endParaRPr sz="1600">
              <a:latin typeface="Times New Roman"/>
              <a:cs typeface="Times New Roman"/>
            </a:endParaRPr>
          </a:p>
          <a:p>
            <a:pPr marL="12700" marR="6350" indent="914400" algn="just">
              <a:lnSpc>
                <a:spcPct val="100000"/>
              </a:lnSpc>
            </a:pPr>
            <a:r>
              <a:rPr sz="1600" b="1" spc="-10" dirty="0">
                <a:latin typeface="Times New Roman"/>
                <a:cs typeface="Times New Roman"/>
              </a:rPr>
              <a:t>Таким образом, </a:t>
            </a:r>
            <a:r>
              <a:rPr sz="1600" spc="-5" dirty="0">
                <a:latin typeface="Times New Roman"/>
                <a:cs typeface="Times New Roman"/>
              </a:rPr>
              <a:t>без внедрения новых идей и технологий в работе </a:t>
            </a:r>
            <a:r>
              <a:rPr sz="1600" spc="-35" dirty="0">
                <a:latin typeface="Times New Roman"/>
                <a:cs typeface="Times New Roman"/>
              </a:rPr>
              <a:t>ДОУ </a:t>
            </a:r>
            <a:r>
              <a:rPr sz="1600" spc="-10" dirty="0">
                <a:latin typeface="Times New Roman"/>
                <a:cs typeface="Times New Roman"/>
              </a:rPr>
              <a:t>невозможно  </a:t>
            </a:r>
            <a:r>
              <a:rPr sz="1600" spc="-5" dirty="0">
                <a:latin typeface="Times New Roman"/>
                <a:cs typeface="Times New Roman"/>
              </a:rPr>
              <a:t>реформирование </a:t>
            </a:r>
            <a:r>
              <a:rPr sz="1600" dirty="0">
                <a:latin typeface="Times New Roman"/>
                <a:cs typeface="Times New Roman"/>
              </a:rPr>
              <a:t>всей </a:t>
            </a:r>
            <a:r>
              <a:rPr sz="1600" spc="-5" dirty="0">
                <a:latin typeface="Times New Roman"/>
                <a:cs typeface="Times New Roman"/>
              </a:rPr>
              <a:t>системы </a:t>
            </a:r>
            <a:r>
              <a:rPr sz="1600" spc="-15" dirty="0">
                <a:latin typeface="Times New Roman"/>
                <a:cs typeface="Times New Roman"/>
              </a:rPr>
              <a:t>дошкольного </a:t>
            </a:r>
            <a:r>
              <a:rPr sz="1600" spc="-5" dirty="0">
                <a:latin typeface="Times New Roman"/>
                <a:cs typeface="Times New Roman"/>
              </a:rPr>
              <a:t>образования. Развитие </a:t>
            </a:r>
            <a:r>
              <a:rPr sz="1600" spc="-10" dirty="0">
                <a:latin typeface="Times New Roman"/>
                <a:cs typeface="Times New Roman"/>
              </a:rPr>
              <a:t>образовательных </a:t>
            </a:r>
            <a:r>
              <a:rPr sz="1600" spc="-5" dirty="0">
                <a:latin typeface="Times New Roman"/>
                <a:cs typeface="Times New Roman"/>
              </a:rPr>
              <a:t>систем  </a:t>
            </a:r>
            <a:r>
              <a:rPr sz="1600" spc="-15" dirty="0">
                <a:latin typeface="Times New Roman"/>
                <a:cs typeface="Times New Roman"/>
              </a:rPr>
              <a:t>происходит благодаря </a:t>
            </a:r>
            <a:r>
              <a:rPr sz="1600" spc="-45" dirty="0">
                <a:latin typeface="Times New Roman"/>
                <a:cs typeface="Times New Roman"/>
              </a:rPr>
              <a:t>тому, </a:t>
            </a:r>
            <a:r>
              <a:rPr sz="1600" spc="-10" dirty="0">
                <a:latin typeface="Times New Roman"/>
                <a:cs typeface="Times New Roman"/>
              </a:rPr>
              <a:t>что </a:t>
            </a:r>
            <a:r>
              <a:rPr sz="1600" spc="-5" dirty="0">
                <a:latin typeface="Times New Roman"/>
                <a:cs typeface="Times New Roman"/>
              </a:rPr>
              <a:t>создаются, </a:t>
            </a:r>
            <a:r>
              <a:rPr sz="1600" dirty="0">
                <a:latin typeface="Times New Roman"/>
                <a:cs typeface="Times New Roman"/>
              </a:rPr>
              <a:t>распространяются </a:t>
            </a:r>
            <a:r>
              <a:rPr sz="1600" spc="-5" dirty="0">
                <a:latin typeface="Times New Roman"/>
                <a:cs typeface="Times New Roman"/>
              </a:rPr>
              <a:t>и осваиваются </a:t>
            </a:r>
            <a:r>
              <a:rPr sz="1600" dirty="0">
                <a:latin typeface="Times New Roman"/>
                <a:cs typeface="Times New Roman"/>
              </a:rPr>
              <a:t>новшества,  </a:t>
            </a:r>
            <a:r>
              <a:rPr sz="1600" spc="-10" dirty="0">
                <a:latin typeface="Times New Roman"/>
                <a:cs typeface="Times New Roman"/>
              </a:rPr>
              <a:t>внедряются </a:t>
            </a:r>
            <a:r>
              <a:rPr sz="1600" spc="-5" dirty="0">
                <a:latin typeface="Times New Roman"/>
                <a:cs typeface="Times New Roman"/>
              </a:rPr>
              <a:t>современные </a:t>
            </a:r>
            <a:r>
              <a:rPr sz="1600" spc="-10" dirty="0">
                <a:latin typeface="Times New Roman"/>
                <a:cs typeface="Times New Roman"/>
              </a:rPr>
              <a:t>педагогические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технологии.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8857" y="140588"/>
            <a:ext cx="6495543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z="2000" spc="-5">
                <a:solidFill>
                  <a:srgbClr val="000000"/>
                </a:solidFill>
              </a:rPr>
              <a:t>Особенности </a:t>
            </a:r>
            <a:r>
              <a:rPr lang="ru-RU" sz="2000" spc="-5" dirty="0" smtClean="0">
                <a:solidFill>
                  <a:srgbClr val="000000"/>
                </a:solidFill>
              </a:rPr>
              <a:t>   </a:t>
            </a:r>
            <a:r>
              <a:rPr sz="2000" spc="-5" smtClean="0">
                <a:solidFill>
                  <a:srgbClr val="000000"/>
                </a:solidFill>
              </a:rPr>
              <a:t>проектной </a:t>
            </a:r>
            <a:r>
              <a:rPr lang="ru-RU" sz="2000" spc="-5" dirty="0" smtClean="0">
                <a:solidFill>
                  <a:srgbClr val="000000"/>
                </a:solidFill>
              </a:rPr>
              <a:t>  </a:t>
            </a:r>
            <a:r>
              <a:rPr sz="2000" spc="-5" smtClean="0">
                <a:solidFill>
                  <a:srgbClr val="000000"/>
                </a:solidFill>
              </a:rPr>
              <a:t>деятельности </a:t>
            </a:r>
            <a:r>
              <a:rPr lang="ru-RU" sz="2000" spc="-5" dirty="0" smtClean="0">
                <a:solidFill>
                  <a:srgbClr val="000000"/>
                </a:solidFill>
              </a:rPr>
              <a:t>  </a:t>
            </a:r>
            <a:r>
              <a:rPr sz="2000" smtClean="0">
                <a:solidFill>
                  <a:srgbClr val="000000"/>
                </a:solidFill>
              </a:rPr>
              <a:t>в</a:t>
            </a:r>
            <a:r>
              <a:rPr sz="2000" spc="-30" smtClean="0">
                <a:solidFill>
                  <a:srgbClr val="000000"/>
                </a:solidFill>
              </a:rPr>
              <a:t> </a:t>
            </a:r>
            <a:r>
              <a:rPr lang="ru-RU" sz="2000" spc="-30" dirty="0" smtClean="0">
                <a:solidFill>
                  <a:srgbClr val="000000"/>
                </a:solidFill>
              </a:rPr>
              <a:t>  </a:t>
            </a:r>
            <a:r>
              <a:rPr sz="2000" spc="-35" smtClean="0">
                <a:solidFill>
                  <a:srgbClr val="000000"/>
                </a:solidFill>
              </a:rPr>
              <a:t>ДОУ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1172972" y="791717"/>
            <a:ext cx="197675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5255" algn="l"/>
              </a:tabLst>
            </a:pPr>
            <a:r>
              <a:rPr sz="1500" spc="-10" dirty="0">
                <a:latin typeface="Times New Roman"/>
                <a:cs typeface="Times New Roman"/>
              </a:rPr>
              <a:t>Использование	</a:t>
            </a:r>
            <a:r>
              <a:rPr sz="1500" spc="-15" dirty="0">
                <a:latin typeface="Times New Roman"/>
                <a:cs typeface="Times New Roman"/>
              </a:rPr>
              <a:t>метода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90061" y="791717"/>
            <a:ext cx="66484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latin typeface="Times New Roman"/>
                <a:cs typeface="Times New Roman"/>
              </a:rPr>
              <a:t>проекта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94734" y="791717"/>
            <a:ext cx="129222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6700" algn="l"/>
              </a:tabLst>
            </a:pPr>
            <a:r>
              <a:rPr sz="1500" dirty="0">
                <a:latin typeface="Times New Roman"/>
                <a:cs typeface="Times New Roman"/>
              </a:rPr>
              <a:t>в	</a:t>
            </a:r>
            <a:r>
              <a:rPr sz="1500" spc="-15" dirty="0">
                <a:latin typeface="Times New Roman"/>
                <a:cs typeface="Times New Roman"/>
              </a:rPr>
              <a:t>дошкольном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27675" y="791717"/>
            <a:ext cx="104140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latin typeface="Times New Roman"/>
                <a:cs typeface="Times New Roman"/>
              </a:rPr>
              <a:t>образовании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10298" y="791717"/>
            <a:ext cx="100901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5134" algn="l"/>
              </a:tabLst>
            </a:pPr>
            <a:r>
              <a:rPr sz="1500" spc="-25" dirty="0">
                <a:latin typeface="Times New Roman"/>
                <a:cs typeface="Times New Roman"/>
              </a:rPr>
              <a:t>к</a:t>
            </a:r>
            <a:r>
              <a:rPr sz="1500" spc="-10" dirty="0">
                <a:latin typeface="Times New Roman"/>
                <a:cs typeface="Times New Roman"/>
              </a:rPr>
              <a:t>а</a:t>
            </a:r>
            <a:r>
              <a:rPr sz="1500" dirty="0">
                <a:latin typeface="Times New Roman"/>
                <a:cs typeface="Times New Roman"/>
              </a:rPr>
              <a:t>к	</a:t>
            </a:r>
            <a:r>
              <a:rPr sz="1500" spc="-55" dirty="0">
                <a:latin typeface="Times New Roman"/>
                <a:cs typeface="Times New Roman"/>
              </a:rPr>
              <a:t>о</a:t>
            </a:r>
            <a:r>
              <a:rPr sz="1500" dirty="0">
                <a:latin typeface="Times New Roman"/>
                <a:cs typeface="Times New Roman"/>
              </a:rPr>
              <a:t>дно</a:t>
            </a:r>
            <a:r>
              <a:rPr sz="1500" spc="-55" dirty="0">
                <a:latin typeface="Times New Roman"/>
                <a:cs typeface="Times New Roman"/>
              </a:rPr>
              <a:t>г</a:t>
            </a:r>
            <a:r>
              <a:rPr sz="1500" dirty="0">
                <a:latin typeface="Times New Roman"/>
                <a:cs typeface="Times New Roman"/>
              </a:rPr>
              <a:t>о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61172" y="791717"/>
            <a:ext cx="102425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500" dirty="0">
                <a:latin typeface="Times New Roman"/>
                <a:cs typeface="Times New Roman"/>
              </a:rPr>
              <a:t>из	м</a:t>
            </a:r>
            <a:r>
              <a:rPr sz="1500" spc="-10" dirty="0">
                <a:latin typeface="Times New Roman"/>
                <a:cs typeface="Times New Roman"/>
              </a:rPr>
              <a:t>е</a:t>
            </a:r>
            <a:r>
              <a:rPr sz="1500" spc="-20" dirty="0">
                <a:latin typeface="Times New Roman"/>
                <a:cs typeface="Times New Roman"/>
              </a:rPr>
              <a:t>т</a:t>
            </a:r>
            <a:r>
              <a:rPr sz="1500" spc="-45" dirty="0">
                <a:latin typeface="Times New Roman"/>
                <a:cs typeface="Times New Roman"/>
              </a:rPr>
              <a:t>о</a:t>
            </a:r>
            <a:r>
              <a:rPr sz="1500" spc="-10" dirty="0">
                <a:latin typeface="Times New Roman"/>
                <a:cs typeface="Times New Roman"/>
              </a:rPr>
              <a:t>до</a:t>
            </a:r>
            <a:r>
              <a:rPr sz="1500" dirty="0">
                <a:latin typeface="Times New Roman"/>
                <a:cs typeface="Times New Roman"/>
              </a:rPr>
              <a:t>в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8267" y="1020571"/>
            <a:ext cx="8630285" cy="5055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 algn="just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latin typeface="Times New Roman"/>
                <a:cs typeface="Times New Roman"/>
              </a:rPr>
              <a:t>интегрированного </a:t>
            </a:r>
            <a:r>
              <a:rPr sz="1500" spc="-15" dirty="0">
                <a:latin typeface="Times New Roman"/>
                <a:cs typeface="Times New Roman"/>
              </a:rPr>
              <a:t>обучения </a:t>
            </a:r>
            <a:r>
              <a:rPr sz="1500" spc="-20" dirty="0">
                <a:latin typeface="Times New Roman"/>
                <a:cs typeface="Times New Roman"/>
              </a:rPr>
              <a:t>дошкольников, </a:t>
            </a:r>
            <a:r>
              <a:rPr sz="1500" spc="-10" dirty="0">
                <a:latin typeface="Times New Roman"/>
                <a:cs typeface="Times New Roman"/>
              </a:rPr>
              <a:t>позволяет значительно </a:t>
            </a:r>
            <a:r>
              <a:rPr sz="1500" spc="-5" dirty="0">
                <a:latin typeface="Times New Roman"/>
                <a:cs typeface="Times New Roman"/>
              </a:rPr>
              <a:t>повысить самостоятельную  активность </a:t>
            </a:r>
            <a:r>
              <a:rPr sz="1500" dirty="0">
                <a:latin typeface="Times New Roman"/>
                <a:cs typeface="Times New Roman"/>
              </a:rPr>
              <a:t>детей, </a:t>
            </a:r>
            <a:r>
              <a:rPr sz="1500" spc="-5" dirty="0">
                <a:latin typeface="Times New Roman"/>
                <a:cs typeface="Times New Roman"/>
              </a:rPr>
              <a:t>развить </a:t>
            </a:r>
            <a:r>
              <a:rPr sz="1500" spc="-10" dirty="0">
                <a:latin typeface="Times New Roman"/>
                <a:cs typeface="Times New Roman"/>
              </a:rPr>
              <a:t>творческое </a:t>
            </a:r>
            <a:r>
              <a:rPr sz="1500" spc="-5" dirty="0">
                <a:latin typeface="Times New Roman"/>
                <a:cs typeface="Times New Roman"/>
              </a:rPr>
              <a:t>мышление, </a:t>
            </a:r>
            <a:r>
              <a:rPr sz="1500" spc="-10" dirty="0">
                <a:latin typeface="Times New Roman"/>
                <a:cs typeface="Times New Roman"/>
              </a:rPr>
              <a:t>умение </a:t>
            </a:r>
            <a:r>
              <a:rPr sz="1500" spc="-5" dirty="0">
                <a:latin typeface="Times New Roman"/>
                <a:cs typeface="Times New Roman"/>
              </a:rPr>
              <a:t>детей самостоятельно, разными </a:t>
            </a:r>
            <a:r>
              <a:rPr sz="1500" dirty="0">
                <a:latin typeface="Times New Roman"/>
                <a:cs typeface="Times New Roman"/>
              </a:rPr>
              <a:t>способами  </a:t>
            </a:r>
            <a:r>
              <a:rPr sz="1500" spc="-15" dirty="0">
                <a:latin typeface="Times New Roman"/>
                <a:cs typeface="Times New Roman"/>
              </a:rPr>
              <a:t>находить </a:t>
            </a:r>
            <a:r>
              <a:rPr sz="1500" spc="-10" dirty="0">
                <a:latin typeface="Times New Roman"/>
                <a:cs typeface="Times New Roman"/>
              </a:rPr>
              <a:t>информацию </a:t>
            </a:r>
            <a:r>
              <a:rPr sz="1500" dirty="0">
                <a:latin typeface="Times New Roman"/>
                <a:cs typeface="Times New Roman"/>
              </a:rPr>
              <a:t>об </a:t>
            </a:r>
            <a:r>
              <a:rPr sz="1500" spc="-5" dirty="0">
                <a:latin typeface="Times New Roman"/>
                <a:cs typeface="Times New Roman"/>
              </a:rPr>
              <a:t>интересующем предмете или </a:t>
            </a:r>
            <a:r>
              <a:rPr sz="1500" spc="-10" dirty="0">
                <a:latin typeface="Times New Roman"/>
                <a:cs typeface="Times New Roman"/>
              </a:rPr>
              <a:t>явлении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15" dirty="0">
                <a:latin typeface="Times New Roman"/>
                <a:cs typeface="Times New Roman"/>
              </a:rPr>
              <a:t>использовать </a:t>
            </a:r>
            <a:r>
              <a:rPr sz="1500" dirty="0">
                <a:latin typeface="Times New Roman"/>
                <a:cs typeface="Times New Roman"/>
              </a:rPr>
              <a:t>эти </a:t>
            </a:r>
            <a:r>
              <a:rPr sz="1500" spc="-10" dirty="0">
                <a:latin typeface="Times New Roman"/>
                <a:cs typeface="Times New Roman"/>
              </a:rPr>
              <a:t>знания </a:t>
            </a:r>
            <a:r>
              <a:rPr sz="1500" dirty="0">
                <a:latin typeface="Times New Roman"/>
                <a:cs typeface="Times New Roman"/>
              </a:rPr>
              <a:t>для </a:t>
            </a:r>
            <a:r>
              <a:rPr sz="1500" spc="-5" dirty="0">
                <a:latin typeface="Times New Roman"/>
                <a:cs typeface="Times New Roman"/>
              </a:rPr>
              <a:t>создания  новых </a:t>
            </a:r>
            <a:r>
              <a:rPr sz="1500" spc="-15" dirty="0">
                <a:latin typeface="Times New Roman"/>
                <a:cs typeface="Times New Roman"/>
              </a:rPr>
              <a:t>объектов </a:t>
            </a:r>
            <a:r>
              <a:rPr sz="1500" spc="-5" dirty="0">
                <a:latin typeface="Times New Roman"/>
                <a:cs typeface="Times New Roman"/>
              </a:rPr>
              <a:t>действительности. </a:t>
            </a:r>
            <a:r>
              <a:rPr sz="1500" dirty="0">
                <a:latin typeface="Times New Roman"/>
                <a:cs typeface="Times New Roman"/>
              </a:rPr>
              <a:t>А </a:t>
            </a:r>
            <a:r>
              <a:rPr sz="1500" spc="5" dirty="0">
                <a:latin typeface="Times New Roman"/>
                <a:cs typeface="Times New Roman"/>
              </a:rPr>
              <a:t>так </a:t>
            </a:r>
            <a:r>
              <a:rPr sz="1500" spc="-15" dirty="0">
                <a:latin typeface="Times New Roman"/>
                <a:cs typeface="Times New Roman"/>
              </a:rPr>
              <a:t>же </a:t>
            </a:r>
            <a:r>
              <a:rPr sz="1500" spc="-5" dirty="0">
                <a:latin typeface="Times New Roman"/>
                <a:cs typeface="Times New Roman"/>
              </a:rPr>
              <a:t>делает </a:t>
            </a:r>
            <a:r>
              <a:rPr sz="1500" spc="-10" dirty="0">
                <a:latin typeface="Times New Roman"/>
                <a:cs typeface="Times New Roman"/>
              </a:rPr>
              <a:t>образовательную </a:t>
            </a:r>
            <a:r>
              <a:rPr sz="1500" spc="-5" dirty="0">
                <a:latin typeface="Times New Roman"/>
                <a:cs typeface="Times New Roman"/>
              </a:rPr>
              <a:t>систему </a:t>
            </a:r>
            <a:r>
              <a:rPr sz="1500" spc="-30" dirty="0">
                <a:latin typeface="Times New Roman"/>
                <a:cs typeface="Times New Roman"/>
              </a:rPr>
              <a:t>ДОУ </a:t>
            </a:r>
            <a:r>
              <a:rPr sz="1500" spc="-10" dirty="0">
                <a:latin typeface="Times New Roman"/>
                <a:cs typeface="Times New Roman"/>
              </a:rPr>
              <a:t>открытой </a:t>
            </a:r>
            <a:r>
              <a:rPr sz="1500" dirty="0">
                <a:latin typeface="Times New Roman"/>
                <a:cs typeface="Times New Roman"/>
              </a:rPr>
              <a:t>для  </a:t>
            </a:r>
            <a:r>
              <a:rPr sz="1500" spc="-10" dirty="0">
                <a:latin typeface="Times New Roman"/>
                <a:cs typeface="Times New Roman"/>
              </a:rPr>
              <a:t>активного </a:t>
            </a:r>
            <a:r>
              <a:rPr sz="1500" spc="-5" dirty="0">
                <a:latin typeface="Times New Roman"/>
                <a:cs typeface="Times New Roman"/>
              </a:rPr>
              <a:t>участия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родителей.</a:t>
            </a:r>
            <a:endParaRPr sz="1500">
              <a:latin typeface="Times New Roman"/>
              <a:cs typeface="Times New Roman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1500" b="1" dirty="0">
                <a:latin typeface="Times New Roman"/>
                <a:cs typeface="Times New Roman"/>
              </a:rPr>
              <a:t>В </a:t>
            </a:r>
            <a:r>
              <a:rPr sz="1500" b="1" spc="-20" dirty="0">
                <a:latin typeface="Times New Roman"/>
                <a:cs typeface="Times New Roman"/>
              </a:rPr>
              <a:t>основу </a:t>
            </a:r>
            <a:r>
              <a:rPr sz="1500" b="1" spc="-15" dirty="0">
                <a:latin typeface="Times New Roman"/>
                <a:cs typeface="Times New Roman"/>
              </a:rPr>
              <a:t>метода </a:t>
            </a:r>
            <a:r>
              <a:rPr sz="1500" b="1" spc="-10" dirty="0">
                <a:latin typeface="Times New Roman"/>
                <a:cs typeface="Times New Roman"/>
              </a:rPr>
              <a:t>проектов заложена </a:t>
            </a:r>
            <a:r>
              <a:rPr sz="1500" b="1" spc="-5" dirty="0">
                <a:latin typeface="Times New Roman"/>
                <a:cs typeface="Times New Roman"/>
              </a:rPr>
              <a:t>идея </a:t>
            </a:r>
            <a:r>
              <a:rPr sz="1500" dirty="0">
                <a:latin typeface="Times New Roman"/>
                <a:cs typeface="Times New Roman"/>
              </a:rPr>
              <a:t>о </a:t>
            </a:r>
            <a:r>
              <a:rPr sz="1500" spc="-5" dirty="0">
                <a:latin typeface="Times New Roman"/>
                <a:cs typeface="Times New Roman"/>
              </a:rPr>
              <a:t>направленности </a:t>
            </a:r>
            <a:r>
              <a:rPr sz="1500" spc="-10" dirty="0">
                <a:latin typeface="Times New Roman"/>
                <a:cs typeface="Times New Roman"/>
              </a:rPr>
              <a:t>познавательной </a:t>
            </a:r>
            <a:r>
              <a:rPr sz="1500" dirty="0">
                <a:latin typeface="Times New Roman"/>
                <a:cs typeface="Times New Roman"/>
              </a:rPr>
              <a:t>деятельности  </a:t>
            </a:r>
            <a:r>
              <a:rPr sz="1500" spc="-20" dirty="0">
                <a:latin typeface="Times New Roman"/>
                <a:cs typeface="Times New Roman"/>
              </a:rPr>
              <a:t>дошкольников </a:t>
            </a:r>
            <a:r>
              <a:rPr sz="1500" dirty="0">
                <a:latin typeface="Times New Roman"/>
                <a:cs typeface="Times New Roman"/>
              </a:rPr>
              <a:t>на </a:t>
            </a:r>
            <a:r>
              <a:rPr sz="1500" spc="-35" dirty="0">
                <a:latin typeface="Times New Roman"/>
                <a:cs typeface="Times New Roman"/>
              </a:rPr>
              <a:t>результат, </a:t>
            </a:r>
            <a:r>
              <a:rPr sz="1500" spc="-20" dirty="0">
                <a:latin typeface="Times New Roman"/>
                <a:cs typeface="Times New Roman"/>
              </a:rPr>
              <a:t>который </a:t>
            </a:r>
            <a:r>
              <a:rPr sz="1500" dirty="0">
                <a:latin typeface="Times New Roman"/>
                <a:cs typeface="Times New Roman"/>
              </a:rPr>
              <a:t>достигается в процессе </a:t>
            </a:r>
            <a:r>
              <a:rPr sz="1500" spc="-5" dirty="0">
                <a:latin typeface="Times New Roman"/>
                <a:cs typeface="Times New Roman"/>
              </a:rPr>
              <a:t>совместной </a:t>
            </a:r>
            <a:r>
              <a:rPr sz="1500" spc="-10" dirty="0">
                <a:latin typeface="Times New Roman"/>
                <a:cs typeface="Times New Roman"/>
              </a:rPr>
              <a:t>работы </a:t>
            </a:r>
            <a:r>
              <a:rPr sz="1500" spc="-15" dirty="0">
                <a:latin typeface="Times New Roman"/>
                <a:cs typeface="Times New Roman"/>
              </a:rPr>
              <a:t>педагога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5" dirty="0">
                <a:latin typeface="Times New Roman"/>
                <a:cs typeface="Times New Roman"/>
              </a:rPr>
              <a:t>детей над  </a:t>
            </a:r>
            <a:r>
              <a:rPr sz="1500" spc="-10" dirty="0">
                <a:latin typeface="Times New Roman"/>
                <a:cs typeface="Times New Roman"/>
              </a:rPr>
              <a:t>определенной практической проблемой </a:t>
            </a:r>
            <a:r>
              <a:rPr sz="1500" spc="-5" dirty="0">
                <a:latin typeface="Times New Roman"/>
                <a:cs typeface="Times New Roman"/>
              </a:rPr>
              <a:t>(темой). </a:t>
            </a:r>
            <a:r>
              <a:rPr sz="1500" spc="-10" dirty="0">
                <a:latin typeface="Times New Roman"/>
                <a:cs typeface="Times New Roman"/>
              </a:rPr>
              <a:t>Решить проблему </a:t>
            </a:r>
            <a:r>
              <a:rPr sz="1500" spc="-5" dirty="0">
                <a:latin typeface="Times New Roman"/>
                <a:cs typeface="Times New Roman"/>
              </a:rPr>
              <a:t>или </a:t>
            </a:r>
            <a:r>
              <a:rPr sz="1500" spc="-10" dirty="0">
                <a:latin typeface="Times New Roman"/>
                <a:cs typeface="Times New Roman"/>
              </a:rPr>
              <a:t>работать </a:t>
            </a:r>
            <a:r>
              <a:rPr sz="1500" spc="-5" dirty="0">
                <a:latin typeface="Times New Roman"/>
                <a:cs typeface="Times New Roman"/>
              </a:rPr>
              <a:t>над </a:t>
            </a:r>
            <a:r>
              <a:rPr sz="1500" spc="-10" dirty="0">
                <a:latin typeface="Times New Roman"/>
                <a:cs typeface="Times New Roman"/>
              </a:rPr>
              <a:t>проектом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10" dirty="0">
                <a:latin typeface="Times New Roman"/>
                <a:cs typeface="Times New Roman"/>
              </a:rPr>
              <a:t>данном  </a:t>
            </a:r>
            <a:r>
              <a:rPr sz="1500" spc="-5" dirty="0">
                <a:latin typeface="Times New Roman"/>
                <a:cs typeface="Times New Roman"/>
              </a:rPr>
              <a:t>случае </a:t>
            </a:r>
            <a:r>
              <a:rPr sz="1500" spc="-15" dirty="0">
                <a:latin typeface="Times New Roman"/>
                <a:cs typeface="Times New Roman"/>
              </a:rPr>
              <a:t>значит </a:t>
            </a:r>
            <a:r>
              <a:rPr sz="1500" dirty="0">
                <a:latin typeface="Times New Roman"/>
                <a:cs typeface="Times New Roman"/>
              </a:rPr>
              <a:t>- </a:t>
            </a:r>
            <a:r>
              <a:rPr sz="1500" spc="-10" dirty="0">
                <a:latin typeface="Times New Roman"/>
                <a:cs typeface="Times New Roman"/>
              </a:rPr>
              <a:t>применить </a:t>
            </a:r>
            <a:r>
              <a:rPr sz="1500" spc="-20" dirty="0">
                <a:latin typeface="Times New Roman"/>
                <a:cs typeface="Times New Roman"/>
              </a:rPr>
              <a:t>необходимые  </a:t>
            </a:r>
            <a:r>
              <a:rPr sz="1500" spc="-5" dirty="0">
                <a:latin typeface="Times New Roman"/>
                <a:cs typeface="Times New Roman"/>
              </a:rPr>
              <a:t>знания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10" dirty="0">
                <a:latin typeface="Times New Roman"/>
                <a:cs typeface="Times New Roman"/>
              </a:rPr>
              <a:t>умения </a:t>
            </a:r>
            <a:r>
              <a:rPr sz="1500" dirty="0">
                <a:latin typeface="Times New Roman"/>
                <a:cs typeface="Times New Roman"/>
              </a:rPr>
              <a:t>из </a:t>
            </a:r>
            <a:r>
              <a:rPr sz="1500" spc="-10" dirty="0">
                <a:latin typeface="Times New Roman"/>
                <a:cs typeface="Times New Roman"/>
              </a:rPr>
              <a:t>различных разделов образовательной  </a:t>
            </a:r>
            <a:r>
              <a:rPr sz="1500" spc="-5" dirty="0">
                <a:latin typeface="Times New Roman"/>
                <a:cs typeface="Times New Roman"/>
              </a:rPr>
              <a:t>программы </a:t>
            </a:r>
            <a:r>
              <a:rPr sz="1500" spc="-20" dirty="0">
                <a:latin typeface="Times New Roman"/>
                <a:cs typeface="Times New Roman"/>
              </a:rPr>
              <a:t>дошкольников</a:t>
            </a:r>
            <a:r>
              <a:rPr sz="1500" spc="3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10" dirty="0">
                <a:latin typeface="Times New Roman"/>
                <a:cs typeface="Times New Roman"/>
              </a:rPr>
              <a:t>получить </a:t>
            </a:r>
            <a:r>
              <a:rPr sz="1500" spc="-30" dirty="0">
                <a:latin typeface="Times New Roman"/>
                <a:cs typeface="Times New Roman"/>
              </a:rPr>
              <a:t>результат. </a:t>
            </a:r>
            <a:r>
              <a:rPr sz="1500" spc="-5" dirty="0">
                <a:latin typeface="Times New Roman"/>
                <a:cs typeface="Times New Roman"/>
              </a:rPr>
              <a:t>Применительно </a:t>
            </a:r>
            <a:r>
              <a:rPr sz="1500" dirty="0">
                <a:latin typeface="Times New Roman"/>
                <a:cs typeface="Times New Roman"/>
              </a:rPr>
              <a:t>к </a:t>
            </a:r>
            <a:r>
              <a:rPr sz="1500" spc="-15" dirty="0">
                <a:latin typeface="Times New Roman"/>
                <a:cs typeface="Times New Roman"/>
              </a:rPr>
              <a:t>детскому </a:t>
            </a:r>
            <a:r>
              <a:rPr sz="1500" dirty="0">
                <a:latin typeface="Times New Roman"/>
                <a:cs typeface="Times New Roman"/>
              </a:rPr>
              <a:t>саду </a:t>
            </a:r>
            <a:r>
              <a:rPr sz="1500" b="1" spc="-5" dirty="0">
                <a:latin typeface="Times New Roman"/>
                <a:cs typeface="Times New Roman"/>
              </a:rPr>
              <a:t>проект </a:t>
            </a:r>
            <a:r>
              <a:rPr sz="1500" dirty="0">
                <a:latin typeface="Times New Roman"/>
                <a:cs typeface="Times New Roman"/>
              </a:rPr>
              <a:t>– </a:t>
            </a:r>
            <a:r>
              <a:rPr sz="1500" spc="-10" dirty="0">
                <a:latin typeface="Times New Roman"/>
                <a:cs typeface="Times New Roman"/>
              </a:rPr>
              <a:t>это  </a:t>
            </a:r>
            <a:r>
              <a:rPr sz="1500" spc="-5" dirty="0">
                <a:latin typeface="Times New Roman"/>
                <a:cs typeface="Times New Roman"/>
              </a:rPr>
              <a:t>специально </a:t>
            </a:r>
            <a:r>
              <a:rPr sz="1500" spc="-10" dirty="0">
                <a:latin typeface="Times New Roman"/>
                <a:cs typeface="Times New Roman"/>
              </a:rPr>
              <a:t>организованный </a:t>
            </a:r>
            <a:r>
              <a:rPr sz="1500" spc="-5" dirty="0">
                <a:latin typeface="Times New Roman"/>
                <a:cs typeface="Times New Roman"/>
              </a:rPr>
              <a:t>воспитателем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5" dirty="0">
                <a:latin typeface="Times New Roman"/>
                <a:cs typeface="Times New Roman"/>
              </a:rPr>
              <a:t>самостоятельно </a:t>
            </a:r>
            <a:r>
              <a:rPr sz="1500" spc="-10" dirty="0">
                <a:latin typeface="Times New Roman"/>
                <a:cs typeface="Times New Roman"/>
              </a:rPr>
              <a:t>выполняемый </a:t>
            </a:r>
            <a:r>
              <a:rPr sz="1500" spc="-5" dirty="0">
                <a:latin typeface="Times New Roman"/>
                <a:cs typeface="Times New Roman"/>
              </a:rPr>
              <a:t>воспитанниками </a:t>
            </a:r>
            <a:r>
              <a:rPr sz="1500" spc="-20" dirty="0">
                <a:latin typeface="Times New Roman"/>
                <a:cs typeface="Times New Roman"/>
              </a:rPr>
              <a:t>комплекс  </a:t>
            </a:r>
            <a:r>
              <a:rPr sz="1500" spc="-5" dirty="0">
                <a:latin typeface="Times New Roman"/>
                <a:cs typeface="Times New Roman"/>
              </a:rPr>
              <a:t>действий, </a:t>
            </a:r>
            <a:r>
              <a:rPr sz="1500" spc="-10" dirty="0">
                <a:latin typeface="Times New Roman"/>
                <a:cs typeface="Times New Roman"/>
              </a:rPr>
              <a:t>направленных </a:t>
            </a:r>
            <a:r>
              <a:rPr sz="1500" dirty="0">
                <a:latin typeface="Times New Roman"/>
                <a:cs typeface="Times New Roman"/>
              </a:rPr>
              <a:t>на </a:t>
            </a:r>
            <a:r>
              <a:rPr sz="1500" spc="-5" dirty="0">
                <a:latin typeface="Times New Roman"/>
                <a:cs typeface="Times New Roman"/>
              </a:rPr>
              <a:t>разрешение </a:t>
            </a:r>
            <a:r>
              <a:rPr sz="1500" spc="-10" dirty="0">
                <a:latin typeface="Times New Roman"/>
                <a:cs typeface="Times New Roman"/>
              </a:rPr>
              <a:t>проблемной </a:t>
            </a:r>
            <a:r>
              <a:rPr sz="1500" spc="-15" dirty="0">
                <a:latin typeface="Times New Roman"/>
                <a:cs typeface="Times New Roman"/>
              </a:rPr>
              <a:t>ситуации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15" dirty="0">
                <a:latin typeface="Times New Roman"/>
                <a:cs typeface="Times New Roman"/>
              </a:rPr>
              <a:t>завершающихся </a:t>
            </a:r>
            <a:r>
              <a:rPr sz="1500" spc="-5" dirty="0">
                <a:latin typeface="Times New Roman"/>
                <a:cs typeface="Times New Roman"/>
              </a:rPr>
              <a:t>созданием </a:t>
            </a:r>
            <a:r>
              <a:rPr sz="1500" spc="-20" dirty="0">
                <a:latin typeface="Times New Roman"/>
                <a:cs typeface="Times New Roman"/>
              </a:rPr>
              <a:t>творческого  </a:t>
            </a:r>
            <a:r>
              <a:rPr sz="1500" spc="-10" dirty="0">
                <a:latin typeface="Times New Roman"/>
                <a:cs typeface="Times New Roman"/>
              </a:rPr>
              <a:t>продукта.</a:t>
            </a:r>
            <a:endParaRPr sz="1500">
              <a:latin typeface="Times New Roman"/>
              <a:cs typeface="Times New Roman"/>
            </a:endParaRPr>
          </a:p>
          <a:p>
            <a:pPr marL="12700" marR="6350" indent="914400" algn="just">
              <a:lnSpc>
                <a:spcPct val="100000"/>
              </a:lnSpc>
              <a:spcBef>
                <a:spcPts val="5"/>
              </a:spcBef>
            </a:pPr>
            <a:r>
              <a:rPr sz="1500" b="1" spc="-10" dirty="0">
                <a:latin typeface="Times New Roman"/>
                <a:cs typeface="Times New Roman"/>
              </a:rPr>
              <a:t>Особенностью </a:t>
            </a:r>
            <a:r>
              <a:rPr sz="1500" b="1" spc="-5" dirty="0">
                <a:latin typeface="Times New Roman"/>
                <a:cs typeface="Times New Roman"/>
              </a:rPr>
              <a:t>проектной деятельности </a:t>
            </a:r>
            <a:r>
              <a:rPr sz="1500" b="1" dirty="0">
                <a:latin typeface="Times New Roman"/>
                <a:cs typeface="Times New Roman"/>
              </a:rPr>
              <a:t>в </a:t>
            </a:r>
            <a:r>
              <a:rPr sz="1500" b="1" spc="-10" dirty="0">
                <a:latin typeface="Times New Roman"/>
                <a:cs typeface="Times New Roman"/>
              </a:rPr>
              <a:t>дошкольной системе </a:t>
            </a:r>
            <a:r>
              <a:rPr sz="1500" spc="-10" dirty="0">
                <a:latin typeface="Times New Roman"/>
                <a:cs typeface="Times New Roman"/>
              </a:rPr>
              <a:t>образования является  то, что ребенок еще </a:t>
            </a:r>
            <a:r>
              <a:rPr sz="1500" dirty="0">
                <a:latin typeface="Times New Roman"/>
                <a:cs typeface="Times New Roman"/>
              </a:rPr>
              <a:t>не </a:t>
            </a:r>
            <a:r>
              <a:rPr sz="1500" spc="-15" dirty="0">
                <a:latin typeface="Times New Roman"/>
                <a:cs typeface="Times New Roman"/>
              </a:rPr>
              <a:t>может </a:t>
            </a:r>
            <a:r>
              <a:rPr sz="1500" spc="-5" dirty="0">
                <a:latin typeface="Times New Roman"/>
                <a:cs typeface="Times New Roman"/>
              </a:rPr>
              <a:t>самостоятельно найти </a:t>
            </a:r>
            <a:r>
              <a:rPr sz="1500" spc="-10" dirty="0">
                <a:latin typeface="Times New Roman"/>
                <a:cs typeface="Times New Roman"/>
              </a:rPr>
              <a:t>противоречия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10" dirty="0">
                <a:latin typeface="Times New Roman"/>
                <a:cs typeface="Times New Roman"/>
              </a:rPr>
              <a:t>окружающем, сформулировать  проблему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5" dirty="0">
                <a:latin typeface="Times New Roman"/>
                <a:cs typeface="Times New Roman"/>
              </a:rPr>
              <a:t>определить цель </a:t>
            </a:r>
            <a:r>
              <a:rPr sz="1500" dirty="0">
                <a:latin typeface="Times New Roman"/>
                <a:cs typeface="Times New Roman"/>
              </a:rPr>
              <a:t>(замысел), </a:t>
            </a:r>
            <a:r>
              <a:rPr sz="1500" spc="-5" dirty="0">
                <a:latin typeface="Times New Roman"/>
                <a:cs typeface="Times New Roman"/>
              </a:rPr>
              <a:t>поэтому </a:t>
            </a:r>
            <a:r>
              <a:rPr sz="1500" spc="-10" dirty="0">
                <a:latin typeface="Times New Roman"/>
                <a:cs typeface="Times New Roman"/>
              </a:rPr>
              <a:t>проекты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15" dirty="0">
                <a:latin typeface="Times New Roman"/>
                <a:cs typeface="Times New Roman"/>
              </a:rPr>
              <a:t>детском </a:t>
            </a:r>
            <a:r>
              <a:rPr sz="1500" dirty="0">
                <a:latin typeface="Times New Roman"/>
                <a:cs typeface="Times New Roman"/>
              </a:rPr>
              <a:t>саду </a:t>
            </a:r>
            <a:r>
              <a:rPr sz="1500" spc="-20" dirty="0">
                <a:latin typeface="Times New Roman"/>
                <a:cs typeface="Times New Roman"/>
              </a:rPr>
              <a:t>носят, </a:t>
            </a:r>
            <a:r>
              <a:rPr sz="1500" spc="-15" dirty="0">
                <a:latin typeface="Times New Roman"/>
                <a:cs typeface="Times New Roman"/>
              </a:rPr>
              <a:t>как </a:t>
            </a:r>
            <a:r>
              <a:rPr sz="1500" spc="-5" dirty="0">
                <a:latin typeface="Times New Roman"/>
                <a:cs typeface="Times New Roman"/>
              </a:rPr>
              <a:t>правило, </a:t>
            </a:r>
            <a:r>
              <a:rPr sz="1500" spc="-15" dirty="0">
                <a:latin typeface="Times New Roman"/>
                <a:cs typeface="Times New Roman"/>
              </a:rPr>
              <a:t>обучающий  </a:t>
            </a:r>
            <a:r>
              <a:rPr sz="1500" spc="-10" dirty="0">
                <a:latin typeface="Times New Roman"/>
                <a:cs typeface="Times New Roman"/>
              </a:rPr>
              <a:t>характер. </a:t>
            </a:r>
            <a:r>
              <a:rPr sz="1500" spc="-15" dirty="0">
                <a:latin typeface="Times New Roman"/>
                <a:cs typeface="Times New Roman"/>
              </a:rPr>
              <a:t>Дошкольники </a:t>
            </a:r>
            <a:r>
              <a:rPr sz="1500" dirty="0">
                <a:latin typeface="Times New Roman"/>
                <a:cs typeface="Times New Roman"/>
              </a:rPr>
              <a:t>по </a:t>
            </a:r>
            <a:r>
              <a:rPr sz="1500" spc="-5" dirty="0">
                <a:latin typeface="Times New Roman"/>
                <a:cs typeface="Times New Roman"/>
              </a:rPr>
              <a:t>своему </a:t>
            </a:r>
            <a:r>
              <a:rPr sz="1500" spc="-10" dirty="0">
                <a:latin typeface="Times New Roman"/>
                <a:cs typeface="Times New Roman"/>
              </a:rPr>
              <a:t>психофизиологическому </a:t>
            </a:r>
            <a:r>
              <a:rPr sz="1500" spc="-5" dirty="0">
                <a:latin typeface="Times New Roman"/>
                <a:cs typeface="Times New Roman"/>
              </a:rPr>
              <a:t>развитию еще </a:t>
            </a:r>
            <a:r>
              <a:rPr sz="1500" dirty="0">
                <a:latin typeface="Times New Roman"/>
                <a:cs typeface="Times New Roman"/>
              </a:rPr>
              <a:t>не способны </a:t>
            </a:r>
            <a:r>
              <a:rPr sz="1500" spc="-5" dirty="0">
                <a:latin typeface="Times New Roman"/>
                <a:cs typeface="Times New Roman"/>
              </a:rPr>
              <a:t>самостоятельно  </a:t>
            </a:r>
            <a:r>
              <a:rPr sz="1500" spc="-10" dirty="0">
                <a:latin typeface="Times New Roman"/>
                <a:cs typeface="Times New Roman"/>
              </a:rPr>
              <a:t>от </a:t>
            </a:r>
            <a:r>
              <a:rPr sz="1500" spc="-15" dirty="0">
                <a:latin typeface="Times New Roman"/>
                <a:cs typeface="Times New Roman"/>
              </a:rPr>
              <a:t>начала </a:t>
            </a:r>
            <a:r>
              <a:rPr sz="1500" dirty="0">
                <a:latin typeface="Times New Roman"/>
                <a:cs typeface="Times New Roman"/>
              </a:rPr>
              <a:t>до </a:t>
            </a:r>
            <a:r>
              <a:rPr sz="1500" spc="-20" dirty="0">
                <a:latin typeface="Times New Roman"/>
                <a:cs typeface="Times New Roman"/>
              </a:rPr>
              <a:t>конца </a:t>
            </a:r>
            <a:r>
              <a:rPr sz="1500" spc="-15" dirty="0">
                <a:latin typeface="Times New Roman"/>
                <a:cs typeface="Times New Roman"/>
              </a:rPr>
              <a:t>создать </a:t>
            </a:r>
            <a:r>
              <a:rPr sz="1500" spc="-10" dirty="0">
                <a:latin typeface="Times New Roman"/>
                <a:cs typeface="Times New Roman"/>
              </a:rPr>
              <a:t>собственный </a:t>
            </a:r>
            <a:r>
              <a:rPr sz="1500" spc="-20" dirty="0">
                <a:latin typeface="Times New Roman"/>
                <a:cs typeface="Times New Roman"/>
              </a:rPr>
              <a:t>проект, </a:t>
            </a:r>
            <a:r>
              <a:rPr sz="1500" spc="-10" dirty="0">
                <a:latin typeface="Times New Roman"/>
                <a:cs typeface="Times New Roman"/>
              </a:rPr>
              <a:t>следовательно </a:t>
            </a:r>
            <a:r>
              <a:rPr sz="1500" spc="-15" dirty="0">
                <a:latin typeface="Times New Roman"/>
                <a:cs typeface="Times New Roman"/>
              </a:rPr>
              <a:t>обучение </a:t>
            </a:r>
            <a:r>
              <a:rPr sz="1500" spc="-20" dirty="0">
                <a:latin typeface="Times New Roman"/>
                <a:cs typeface="Times New Roman"/>
              </a:rPr>
              <a:t>необходимым </a:t>
            </a:r>
            <a:r>
              <a:rPr sz="1500" spc="-10" dirty="0">
                <a:latin typeface="Times New Roman"/>
                <a:cs typeface="Times New Roman"/>
              </a:rPr>
              <a:t>умениям </a:t>
            </a:r>
            <a:r>
              <a:rPr sz="1500" dirty="0">
                <a:latin typeface="Times New Roman"/>
                <a:cs typeface="Times New Roman"/>
              </a:rPr>
              <a:t>и  </a:t>
            </a:r>
            <a:r>
              <a:rPr sz="1500" spc="-10" dirty="0">
                <a:latin typeface="Times New Roman"/>
                <a:cs typeface="Times New Roman"/>
              </a:rPr>
              <a:t>навыкам является </a:t>
            </a:r>
            <a:r>
              <a:rPr sz="1500" dirty="0">
                <a:latin typeface="Times New Roman"/>
                <a:cs typeface="Times New Roman"/>
              </a:rPr>
              <a:t>основной </a:t>
            </a:r>
            <a:r>
              <a:rPr sz="1500" spc="-15" dirty="0">
                <a:latin typeface="Times New Roman"/>
                <a:cs typeface="Times New Roman"/>
              </a:rPr>
              <a:t>задачей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воспитателей.</a:t>
            </a:r>
            <a:endParaRPr sz="1500">
              <a:latin typeface="Times New Roman"/>
              <a:cs typeface="Times New Roman"/>
            </a:endParaRPr>
          </a:p>
          <a:p>
            <a:pPr marL="12700" marR="5715" indent="914400" algn="just">
              <a:lnSpc>
                <a:spcPct val="100000"/>
              </a:lnSpc>
            </a:pPr>
            <a:r>
              <a:rPr sz="1500" spc="-15" dirty="0">
                <a:latin typeface="Times New Roman"/>
                <a:cs typeface="Times New Roman"/>
              </a:rPr>
              <a:t>Спецификой </a:t>
            </a:r>
            <a:r>
              <a:rPr sz="1500" spc="-10" dirty="0">
                <a:latin typeface="Times New Roman"/>
                <a:cs typeface="Times New Roman"/>
              </a:rPr>
              <a:t>использования </a:t>
            </a:r>
            <a:r>
              <a:rPr sz="1500" spc="-15" dirty="0">
                <a:latin typeface="Times New Roman"/>
                <a:cs typeface="Times New Roman"/>
              </a:rPr>
              <a:t>метода </a:t>
            </a:r>
            <a:r>
              <a:rPr sz="1500" spc="-10" dirty="0">
                <a:latin typeface="Times New Roman"/>
                <a:cs typeface="Times New Roman"/>
              </a:rPr>
              <a:t>проектов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15" dirty="0">
                <a:latin typeface="Times New Roman"/>
                <a:cs typeface="Times New Roman"/>
              </a:rPr>
              <a:t>дошкольной практике </a:t>
            </a:r>
            <a:r>
              <a:rPr sz="1500" spc="-5" dirty="0">
                <a:latin typeface="Times New Roman"/>
                <a:cs typeface="Times New Roman"/>
              </a:rPr>
              <a:t>является </a:t>
            </a:r>
            <a:r>
              <a:rPr sz="1500" spc="-10" dirty="0">
                <a:latin typeface="Times New Roman"/>
                <a:cs typeface="Times New Roman"/>
              </a:rPr>
              <a:t>то, что  </a:t>
            </a:r>
            <a:r>
              <a:rPr sz="1500" dirty="0">
                <a:latin typeface="Times New Roman"/>
                <a:cs typeface="Times New Roman"/>
              </a:rPr>
              <a:t>взрослым </a:t>
            </a:r>
            <a:r>
              <a:rPr sz="1500" spc="-20" dirty="0">
                <a:latin typeface="Times New Roman"/>
                <a:cs typeface="Times New Roman"/>
              </a:rPr>
              <a:t>необходимо </a:t>
            </a:r>
            <a:r>
              <a:rPr sz="1500" spc="-10" dirty="0">
                <a:latin typeface="Times New Roman"/>
                <a:cs typeface="Times New Roman"/>
              </a:rPr>
              <a:t>«наводить» ребенка, помогать </a:t>
            </a:r>
            <a:r>
              <a:rPr sz="1500" spc="-15" dirty="0">
                <a:latin typeface="Times New Roman"/>
                <a:cs typeface="Times New Roman"/>
              </a:rPr>
              <a:t>обнаруживать </a:t>
            </a:r>
            <a:r>
              <a:rPr sz="1500" spc="-10" dirty="0">
                <a:latin typeface="Times New Roman"/>
                <a:cs typeface="Times New Roman"/>
              </a:rPr>
              <a:t>проблему </a:t>
            </a:r>
            <a:r>
              <a:rPr sz="1500" spc="-5" dirty="0">
                <a:latin typeface="Times New Roman"/>
                <a:cs typeface="Times New Roman"/>
              </a:rPr>
              <a:t>или даже </a:t>
            </a:r>
            <a:r>
              <a:rPr sz="1500" spc="-10" dirty="0">
                <a:latin typeface="Times New Roman"/>
                <a:cs typeface="Times New Roman"/>
              </a:rPr>
              <a:t>провоцировать ее  </a:t>
            </a:r>
            <a:r>
              <a:rPr sz="1500" spc="-5" dirty="0">
                <a:latin typeface="Times New Roman"/>
                <a:cs typeface="Times New Roman"/>
              </a:rPr>
              <a:t>возникновение, </a:t>
            </a:r>
            <a:r>
              <a:rPr sz="1500" spc="-15" dirty="0">
                <a:latin typeface="Times New Roman"/>
                <a:cs typeface="Times New Roman"/>
              </a:rPr>
              <a:t>вызвать </a:t>
            </a:r>
            <a:r>
              <a:rPr sz="1500" dirty="0">
                <a:latin typeface="Times New Roman"/>
                <a:cs typeface="Times New Roman"/>
              </a:rPr>
              <a:t>к </a:t>
            </a:r>
            <a:r>
              <a:rPr sz="1500" spc="-5" dirty="0">
                <a:latin typeface="Times New Roman"/>
                <a:cs typeface="Times New Roman"/>
              </a:rPr>
              <a:t>ней </a:t>
            </a:r>
            <a:r>
              <a:rPr sz="1500" dirty="0">
                <a:latin typeface="Times New Roman"/>
                <a:cs typeface="Times New Roman"/>
              </a:rPr>
              <a:t>интерес и </a:t>
            </a:r>
            <a:r>
              <a:rPr sz="1500" spc="-20" dirty="0">
                <a:latin typeface="Times New Roman"/>
                <a:cs typeface="Times New Roman"/>
              </a:rPr>
              <a:t>«втягивать» </a:t>
            </a:r>
            <a:r>
              <a:rPr sz="1500" dirty="0">
                <a:latin typeface="Times New Roman"/>
                <a:cs typeface="Times New Roman"/>
              </a:rPr>
              <a:t>детей в </a:t>
            </a:r>
            <a:r>
              <a:rPr sz="1500" spc="-5" dirty="0">
                <a:latin typeface="Times New Roman"/>
                <a:cs typeface="Times New Roman"/>
              </a:rPr>
              <a:t>совместный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проект.</a:t>
            </a:r>
            <a:endParaRPr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934339"/>
            <a:ext cx="848550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6385" algn="just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97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Воспитатель </a:t>
            </a:r>
            <a:r>
              <a:rPr sz="1800" spc="-5" dirty="0">
                <a:latin typeface="Times New Roman"/>
                <a:cs typeface="Times New Roman"/>
              </a:rPr>
              <a:t>выступает </a:t>
            </a:r>
            <a:r>
              <a:rPr sz="1800" spc="-10" dirty="0">
                <a:latin typeface="Times New Roman"/>
                <a:cs typeface="Times New Roman"/>
              </a:rPr>
              <a:t>как </a:t>
            </a:r>
            <a:r>
              <a:rPr sz="1800" b="1" spc="-10" dirty="0">
                <a:latin typeface="Times New Roman"/>
                <a:cs typeface="Times New Roman"/>
              </a:rPr>
              <a:t>организатор </a:t>
            </a:r>
            <a:r>
              <a:rPr sz="1800" b="1" spc="-5" dirty="0">
                <a:latin typeface="Times New Roman"/>
                <a:cs typeface="Times New Roman"/>
              </a:rPr>
              <a:t>детской </a:t>
            </a:r>
            <a:r>
              <a:rPr sz="1800" b="1" spc="-10" dirty="0">
                <a:latin typeface="Times New Roman"/>
                <a:cs typeface="Times New Roman"/>
              </a:rPr>
              <a:t>продуктивной </a:t>
            </a:r>
            <a:r>
              <a:rPr sz="1800" b="1" spc="-5" dirty="0">
                <a:latin typeface="Times New Roman"/>
                <a:cs typeface="Times New Roman"/>
              </a:rPr>
              <a:t>деятельности</a:t>
            </a:r>
            <a:r>
              <a:rPr sz="1800" spc="-5" dirty="0">
                <a:latin typeface="Times New Roman"/>
                <a:cs typeface="Times New Roman"/>
              </a:rPr>
              <a:t>,  </a:t>
            </a:r>
            <a:r>
              <a:rPr sz="1800" dirty="0">
                <a:latin typeface="Times New Roman"/>
                <a:cs typeface="Times New Roman"/>
              </a:rPr>
              <a:t>он </a:t>
            </a:r>
            <a:r>
              <a:rPr sz="1800" b="1" spc="-15" dirty="0">
                <a:latin typeface="Times New Roman"/>
                <a:cs typeface="Times New Roman"/>
              </a:rPr>
              <a:t>источник </a:t>
            </a:r>
            <a:r>
              <a:rPr sz="1800" b="1" spc="-5" dirty="0">
                <a:latin typeface="Times New Roman"/>
                <a:cs typeface="Times New Roman"/>
              </a:rPr>
              <a:t>информации, </a:t>
            </a:r>
            <a:r>
              <a:rPr sz="1800" b="1" spc="-25" dirty="0">
                <a:latin typeface="Times New Roman"/>
                <a:cs typeface="Times New Roman"/>
              </a:rPr>
              <a:t>консультант, </a:t>
            </a:r>
            <a:r>
              <a:rPr sz="1800" b="1" spc="-30" dirty="0">
                <a:latin typeface="Times New Roman"/>
                <a:cs typeface="Times New Roman"/>
              </a:rPr>
              <a:t>эксперт. </a:t>
            </a:r>
            <a:r>
              <a:rPr sz="1800" b="1" dirty="0">
                <a:latin typeface="Times New Roman"/>
                <a:cs typeface="Times New Roman"/>
              </a:rPr>
              <a:t>Он - </a:t>
            </a:r>
            <a:r>
              <a:rPr sz="1800" b="1" spc="-10" dirty="0">
                <a:latin typeface="Times New Roman"/>
                <a:cs typeface="Times New Roman"/>
              </a:rPr>
              <a:t>основной </a:t>
            </a:r>
            <a:r>
              <a:rPr sz="1800" b="1" spc="-15" dirty="0">
                <a:latin typeface="Times New Roman"/>
                <a:cs typeface="Times New Roman"/>
              </a:rPr>
              <a:t>руководитель  </a:t>
            </a:r>
            <a:r>
              <a:rPr sz="1800" b="1" dirty="0">
                <a:latin typeface="Times New Roman"/>
                <a:cs typeface="Times New Roman"/>
              </a:rPr>
              <a:t>проекта </a:t>
            </a:r>
            <a:r>
              <a:rPr sz="1800" dirty="0">
                <a:latin typeface="Times New Roman"/>
                <a:cs typeface="Times New Roman"/>
              </a:rPr>
              <a:t>и последующей </a:t>
            </a:r>
            <a:r>
              <a:rPr sz="1800" spc="-15" dirty="0">
                <a:latin typeface="Times New Roman"/>
                <a:cs typeface="Times New Roman"/>
              </a:rPr>
              <a:t>исследовательской, </a:t>
            </a:r>
            <a:r>
              <a:rPr sz="1800" spc="-5" dirty="0">
                <a:latin typeface="Times New Roman"/>
                <a:cs typeface="Times New Roman"/>
              </a:rPr>
              <a:t>игровой, </a:t>
            </a:r>
            <a:r>
              <a:rPr sz="1800" spc="-20" dirty="0">
                <a:latin typeface="Times New Roman"/>
                <a:cs typeface="Times New Roman"/>
              </a:rPr>
              <a:t>художественной, практико-  </a:t>
            </a:r>
            <a:r>
              <a:rPr sz="1800" spc="-5" dirty="0">
                <a:latin typeface="Times New Roman"/>
                <a:cs typeface="Times New Roman"/>
              </a:rPr>
              <a:t>ориентированной </a:t>
            </a:r>
            <a:r>
              <a:rPr sz="1800" dirty="0">
                <a:latin typeface="Times New Roman"/>
                <a:cs typeface="Times New Roman"/>
              </a:rPr>
              <a:t>деятельности, </a:t>
            </a:r>
            <a:r>
              <a:rPr sz="1800" spc="-20" dirty="0">
                <a:latin typeface="Times New Roman"/>
                <a:cs typeface="Times New Roman"/>
              </a:rPr>
              <a:t>координатор </a:t>
            </a:r>
            <a:r>
              <a:rPr sz="1800" spc="-5" dirty="0">
                <a:latin typeface="Times New Roman"/>
                <a:cs typeface="Times New Roman"/>
              </a:rPr>
              <a:t>индивидуальных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групповых усилий  </a:t>
            </a:r>
            <a:r>
              <a:rPr sz="1800" dirty="0">
                <a:latin typeface="Times New Roman"/>
                <a:cs typeface="Times New Roman"/>
              </a:rPr>
              <a:t>детей в решении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проблемы.</a:t>
            </a:r>
            <a:endParaRPr sz="1800">
              <a:latin typeface="Times New Roman"/>
              <a:cs typeface="Times New Roman"/>
            </a:endParaRPr>
          </a:p>
          <a:p>
            <a:pPr marL="299085" marR="5715" indent="-286385" algn="just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Проект </a:t>
            </a:r>
            <a:r>
              <a:rPr sz="1800" spc="-10" dirty="0">
                <a:latin typeface="Times New Roman"/>
                <a:cs typeface="Times New Roman"/>
              </a:rPr>
              <a:t>предполагает </a:t>
            </a:r>
            <a:r>
              <a:rPr sz="1800" b="1" spc="-10" dirty="0">
                <a:latin typeface="Times New Roman"/>
                <a:cs typeface="Times New Roman"/>
              </a:rPr>
              <a:t>совместную </a:t>
            </a:r>
            <a:r>
              <a:rPr sz="1800" b="1" spc="-5" dirty="0">
                <a:latin typeface="Times New Roman"/>
                <a:cs typeface="Times New Roman"/>
              </a:rPr>
              <a:t>деятельность </a:t>
            </a:r>
            <a:r>
              <a:rPr sz="1800" b="1" spc="-10" dirty="0">
                <a:latin typeface="Times New Roman"/>
                <a:cs typeface="Times New Roman"/>
              </a:rPr>
              <a:t>участников </a:t>
            </a:r>
            <a:r>
              <a:rPr sz="1800" b="1" spc="-15" dirty="0">
                <a:latin typeface="Times New Roman"/>
                <a:cs typeface="Times New Roman"/>
              </a:rPr>
              <a:t>образовательного  </a:t>
            </a:r>
            <a:r>
              <a:rPr sz="1800" b="1" dirty="0">
                <a:latin typeface="Times New Roman"/>
                <a:cs typeface="Times New Roman"/>
              </a:rPr>
              <a:t>процесса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различных сочетаниях: воспитатель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ребенок, </a:t>
            </a:r>
            <a:r>
              <a:rPr sz="1800" spc="-10" dirty="0">
                <a:latin typeface="Times New Roman"/>
                <a:cs typeface="Times New Roman"/>
              </a:rPr>
              <a:t>ребенок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ребенок,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дети</a:t>
            </a:r>
            <a:endParaRPr sz="18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родители,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воспитатель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ребенок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родитель,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также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предполагает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участие</a:t>
            </a:r>
            <a:endParaRPr sz="18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социальных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партнеров.</a:t>
            </a:r>
            <a:endParaRPr sz="1800">
              <a:latin typeface="Times New Roman"/>
              <a:cs typeface="Times New Roman"/>
            </a:endParaRPr>
          </a:p>
          <a:p>
            <a:pPr marL="299085" marR="7620" indent="-286385" algn="just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Проектная </a:t>
            </a:r>
            <a:r>
              <a:rPr sz="1800" dirty="0">
                <a:latin typeface="Times New Roman"/>
                <a:cs typeface="Times New Roman"/>
              </a:rPr>
              <a:t>деятельность </a:t>
            </a:r>
            <a:r>
              <a:rPr sz="1800" spc="-10" dirty="0">
                <a:latin typeface="Times New Roman"/>
                <a:cs typeface="Times New Roman"/>
              </a:rPr>
              <a:t>разворачивается </a:t>
            </a:r>
            <a:r>
              <a:rPr sz="1800" b="1" dirty="0">
                <a:latin typeface="Times New Roman"/>
                <a:cs typeface="Times New Roman"/>
              </a:rPr>
              <a:t>в </a:t>
            </a:r>
            <a:r>
              <a:rPr sz="1800" b="1" spc="-10" dirty="0">
                <a:latin typeface="Times New Roman"/>
                <a:cs typeface="Times New Roman"/>
              </a:rPr>
              <a:t>проблемной ситуации</a:t>
            </a:r>
            <a:r>
              <a:rPr sz="1800" spc="-10" dirty="0">
                <a:latin typeface="Times New Roman"/>
                <a:cs typeface="Times New Roman"/>
              </a:rPr>
              <a:t>, </a:t>
            </a:r>
            <a:r>
              <a:rPr sz="1800" spc="-25" dirty="0">
                <a:latin typeface="Times New Roman"/>
                <a:cs typeface="Times New Roman"/>
              </a:rPr>
              <a:t>которая </a:t>
            </a:r>
            <a:r>
              <a:rPr sz="1800" spc="-20" dirty="0">
                <a:latin typeface="Times New Roman"/>
                <a:cs typeface="Times New Roman"/>
              </a:rPr>
              <a:t>не  </a:t>
            </a:r>
            <a:r>
              <a:rPr sz="1800" spc="-15" dirty="0">
                <a:latin typeface="Times New Roman"/>
                <a:cs typeface="Times New Roman"/>
              </a:rPr>
              <a:t>может </a:t>
            </a:r>
            <a:r>
              <a:rPr sz="1800" dirty="0">
                <a:latin typeface="Times New Roman"/>
                <a:cs typeface="Times New Roman"/>
              </a:rPr>
              <a:t>быть решена </a:t>
            </a:r>
            <a:r>
              <a:rPr sz="1800" spc="-5" dirty="0">
                <a:latin typeface="Times New Roman"/>
                <a:cs typeface="Times New Roman"/>
              </a:rPr>
              <a:t>прямым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действием.</a:t>
            </a:r>
            <a:endParaRPr sz="1800">
              <a:latin typeface="Times New Roman"/>
              <a:cs typeface="Times New Roman"/>
            </a:endParaRPr>
          </a:p>
          <a:p>
            <a:pPr marL="299085" marR="5080" indent="-286385" algn="just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Участники </a:t>
            </a:r>
            <a:r>
              <a:rPr sz="1800" dirty="0">
                <a:latin typeface="Times New Roman"/>
                <a:cs typeface="Times New Roman"/>
              </a:rPr>
              <a:t>проектной деятельности </a:t>
            </a:r>
            <a:r>
              <a:rPr sz="1800" spc="-10" dirty="0">
                <a:latin typeface="Times New Roman"/>
                <a:cs typeface="Times New Roman"/>
              </a:rPr>
              <a:t>должны </a:t>
            </a:r>
            <a:r>
              <a:rPr sz="1800" dirty="0">
                <a:latin typeface="Times New Roman"/>
                <a:cs typeface="Times New Roman"/>
              </a:rPr>
              <a:t>быть </a:t>
            </a:r>
            <a:r>
              <a:rPr sz="1800" b="1" spc="-10" dirty="0">
                <a:latin typeface="Times New Roman"/>
                <a:cs typeface="Times New Roman"/>
              </a:rPr>
              <a:t>мотивированы. </a:t>
            </a:r>
            <a:r>
              <a:rPr sz="1800" spc="-15" dirty="0">
                <a:latin typeface="Times New Roman"/>
                <a:cs typeface="Times New Roman"/>
              </a:rPr>
              <a:t>Мотивация  </a:t>
            </a:r>
            <a:r>
              <a:rPr sz="1800" dirty="0">
                <a:latin typeface="Times New Roman"/>
                <a:cs typeface="Times New Roman"/>
              </a:rPr>
              <a:t>усиливается </a:t>
            </a:r>
            <a:r>
              <a:rPr sz="1800" spc="-20" dirty="0">
                <a:latin typeface="Times New Roman"/>
                <a:cs typeface="Times New Roman"/>
              </a:rPr>
              <a:t>благодаря </a:t>
            </a:r>
            <a:r>
              <a:rPr sz="1800" spc="-15" dirty="0">
                <a:latin typeface="Times New Roman"/>
                <a:cs typeface="Times New Roman"/>
              </a:rPr>
              <a:t>творческому </a:t>
            </a:r>
            <a:r>
              <a:rPr sz="1800" spc="-10" dirty="0">
                <a:latin typeface="Times New Roman"/>
                <a:cs typeface="Times New Roman"/>
              </a:rPr>
              <a:t>характеру детской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деятельности.</a:t>
            </a:r>
            <a:endParaRPr sz="1800">
              <a:latin typeface="Times New Roman"/>
              <a:cs typeface="Times New Roman"/>
            </a:endParaRPr>
          </a:p>
          <a:p>
            <a:pPr marL="299085" marR="5715" indent="-286385" algn="just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spc="-10" dirty="0">
                <a:latin typeface="Times New Roman"/>
                <a:cs typeface="Times New Roman"/>
              </a:rPr>
              <a:t>Создание </a:t>
            </a:r>
            <a:r>
              <a:rPr sz="1800" b="1" dirty="0">
                <a:latin typeface="Times New Roman"/>
                <a:cs typeface="Times New Roman"/>
              </a:rPr>
              <a:t>в </a:t>
            </a:r>
            <a:r>
              <a:rPr sz="1800" b="1" spc="-10" dirty="0">
                <a:latin typeface="Times New Roman"/>
                <a:cs typeface="Times New Roman"/>
              </a:rPr>
              <a:t>группе </a:t>
            </a:r>
            <a:r>
              <a:rPr sz="1800" b="1" spc="-5" dirty="0">
                <a:latin typeface="Times New Roman"/>
                <a:cs typeface="Times New Roman"/>
              </a:rPr>
              <a:t>развивающей предметно </a:t>
            </a:r>
            <a:r>
              <a:rPr sz="1800" b="1" dirty="0">
                <a:latin typeface="Times New Roman"/>
                <a:cs typeface="Times New Roman"/>
              </a:rPr>
              <a:t>– </a:t>
            </a:r>
            <a:r>
              <a:rPr sz="1800" b="1" spc="-5" dirty="0">
                <a:latin typeface="Times New Roman"/>
                <a:cs typeface="Times New Roman"/>
              </a:rPr>
              <a:t>пространственной среды </a:t>
            </a:r>
            <a:r>
              <a:rPr sz="1800" dirty="0">
                <a:latin typeface="Times New Roman"/>
                <a:cs typeface="Times New Roman"/>
              </a:rPr>
              <a:t>(книги,  </a:t>
            </a:r>
            <a:r>
              <a:rPr sz="1800" spc="-5" dirty="0">
                <a:latin typeface="Times New Roman"/>
                <a:cs typeface="Times New Roman"/>
              </a:rPr>
              <a:t>мини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5" dirty="0">
                <a:latin typeface="Times New Roman"/>
                <a:cs typeface="Times New Roman"/>
              </a:rPr>
              <a:t>музеи, </a:t>
            </a:r>
            <a:r>
              <a:rPr sz="1800" dirty="0">
                <a:latin typeface="Times New Roman"/>
                <a:cs typeface="Times New Roman"/>
              </a:rPr>
              <a:t>выставки, дидактические пособия, </a:t>
            </a:r>
            <a:r>
              <a:rPr sz="1800" spc="-20" dirty="0">
                <a:latin typeface="Times New Roman"/>
                <a:cs typeface="Times New Roman"/>
              </a:rPr>
              <a:t>наглядно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демонстрационный  </a:t>
            </a:r>
            <a:r>
              <a:rPr sz="1800" spc="-10" dirty="0">
                <a:latin typeface="Times New Roman"/>
                <a:cs typeface="Times New Roman"/>
              </a:rPr>
              <a:t>материал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др.)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862329"/>
            <a:ext cx="862901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0" algn="just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Times New Roman"/>
                <a:cs typeface="Times New Roman"/>
              </a:rPr>
              <a:t>Метод </a:t>
            </a:r>
            <a:r>
              <a:rPr sz="1800" spc="-10" dirty="0">
                <a:latin typeface="Times New Roman"/>
                <a:cs typeface="Times New Roman"/>
              </a:rPr>
              <a:t>проектов </a:t>
            </a:r>
            <a:r>
              <a:rPr sz="1800" spc="-20" dirty="0">
                <a:latin typeface="Times New Roman"/>
                <a:cs typeface="Times New Roman"/>
              </a:rPr>
              <a:t>может </a:t>
            </a:r>
            <a:r>
              <a:rPr sz="1800" spc="-10" dirty="0">
                <a:latin typeface="Times New Roman"/>
                <a:cs typeface="Times New Roman"/>
              </a:rPr>
              <a:t>использоваться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0" dirty="0">
                <a:latin typeface="Times New Roman"/>
                <a:cs typeface="Times New Roman"/>
              </a:rPr>
              <a:t>работе </a:t>
            </a:r>
            <a:r>
              <a:rPr sz="1800" dirty="0">
                <a:latin typeface="Times New Roman"/>
                <a:cs typeface="Times New Roman"/>
              </a:rPr>
              <a:t>с </a:t>
            </a:r>
            <a:r>
              <a:rPr sz="1800" spc="-5" dirty="0">
                <a:latin typeface="Times New Roman"/>
                <a:cs typeface="Times New Roman"/>
              </a:rPr>
              <a:t>детьми, не </a:t>
            </a:r>
            <a:r>
              <a:rPr sz="1800" spc="-25" dirty="0">
                <a:latin typeface="Times New Roman"/>
                <a:cs typeface="Times New Roman"/>
              </a:rPr>
              <a:t>только </a:t>
            </a:r>
            <a:r>
              <a:rPr sz="1800" spc="-5" dirty="0">
                <a:latin typeface="Times New Roman"/>
                <a:cs typeface="Times New Roman"/>
              </a:rPr>
              <a:t>старшего,  но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5" dirty="0">
                <a:latin typeface="Times New Roman"/>
                <a:cs typeface="Times New Roman"/>
              </a:rPr>
              <a:t>начиная </a:t>
            </a:r>
            <a:r>
              <a:rPr sz="1800" dirty="0">
                <a:latin typeface="Times New Roman"/>
                <a:cs typeface="Times New Roman"/>
              </a:rPr>
              <a:t>с </a:t>
            </a:r>
            <a:r>
              <a:rPr sz="1800" spc="-10" dirty="0">
                <a:latin typeface="Times New Roman"/>
                <a:cs typeface="Times New Roman"/>
              </a:rPr>
              <a:t>младшего </a:t>
            </a:r>
            <a:r>
              <a:rPr sz="1800" spc="-20" dirty="0">
                <a:latin typeface="Times New Roman"/>
                <a:cs typeface="Times New Roman"/>
              </a:rPr>
              <a:t>дошкольного </a:t>
            </a:r>
            <a:r>
              <a:rPr sz="1800" dirty="0">
                <a:latin typeface="Times New Roman"/>
                <a:cs typeface="Times New Roman"/>
              </a:rPr>
              <a:t>возраста. </a:t>
            </a:r>
            <a:r>
              <a:rPr sz="1800" spc="-20" dirty="0">
                <a:latin typeface="Times New Roman"/>
                <a:cs typeface="Times New Roman"/>
              </a:rPr>
              <a:t>Задачи </a:t>
            </a:r>
            <a:r>
              <a:rPr sz="1800" spc="-15" dirty="0">
                <a:latin typeface="Times New Roman"/>
                <a:cs typeface="Times New Roman"/>
              </a:rPr>
              <a:t>исследовательской  </a:t>
            </a:r>
            <a:r>
              <a:rPr sz="1800" dirty="0">
                <a:latin typeface="Times New Roman"/>
                <a:cs typeface="Times New Roman"/>
              </a:rPr>
              <a:t>деятельности для </a:t>
            </a:r>
            <a:r>
              <a:rPr sz="1800" spc="-15" dirty="0">
                <a:latin typeface="Times New Roman"/>
                <a:cs typeface="Times New Roman"/>
              </a:rPr>
              <a:t>каждого </a:t>
            </a:r>
            <a:r>
              <a:rPr sz="1800" dirty="0">
                <a:latin typeface="Times New Roman"/>
                <a:cs typeface="Times New Roman"/>
              </a:rPr>
              <a:t>возраста </a:t>
            </a:r>
            <a:r>
              <a:rPr sz="1800" spc="-5" dirty="0">
                <a:latin typeface="Times New Roman"/>
                <a:cs typeface="Times New Roman"/>
              </a:rPr>
              <a:t>специфичны, </a:t>
            </a:r>
            <a:r>
              <a:rPr sz="1800" spc="-10" dirty="0">
                <a:latin typeface="Times New Roman"/>
                <a:cs typeface="Times New Roman"/>
              </a:rPr>
              <a:t>позволяют </a:t>
            </a:r>
            <a:r>
              <a:rPr sz="1800" spc="-5" dirty="0">
                <a:latin typeface="Times New Roman"/>
                <a:cs typeface="Times New Roman"/>
              </a:rPr>
              <a:t>определить </a:t>
            </a:r>
            <a:r>
              <a:rPr sz="1800" spc="-15" dirty="0">
                <a:latin typeface="Times New Roman"/>
                <a:cs typeface="Times New Roman"/>
              </a:rPr>
              <a:t>задачи  </a:t>
            </a:r>
            <a:r>
              <a:rPr sz="1800" spc="-10" dirty="0">
                <a:latin typeface="Times New Roman"/>
                <a:cs typeface="Times New Roman"/>
              </a:rPr>
              <a:t>обучения, сформировать </a:t>
            </a:r>
            <a:r>
              <a:rPr sz="1800" dirty="0">
                <a:latin typeface="Times New Roman"/>
                <a:cs typeface="Times New Roman"/>
              </a:rPr>
              <a:t>предпосылки </a:t>
            </a:r>
            <a:r>
              <a:rPr sz="1800" spc="-5" dirty="0">
                <a:latin typeface="Times New Roman"/>
                <a:cs typeface="Times New Roman"/>
              </a:rPr>
              <a:t>учебных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исследовательских </a:t>
            </a:r>
            <a:r>
              <a:rPr sz="1800" spc="-5" dirty="0">
                <a:latin typeface="Times New Roman"/>
                <a:cs typeface="Times New Roman"/>
              </a:rPr>
              <a:t>умений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20" dirty="0">
                <a:latin typeface="Times New Roman"/>
                <a:cs typeface="Times New Roman"/>
              </a:rPr>
              <a:t>навыков  </a:t>
            </a:r>
            <a:r>
              <a:rPr sz="1800" dirty="0">
                <a:latin typeface="Times New Roman"/>
                <a:cs typeface="Times New Roman"/>
              </a:rPr>
              <a:t>в соответствии с </a:t>
            </a:r>
            <a:r>
              <a:rPr sz="1800" spc="5" dirty="0">
                <a:latin typeface="Times New Roman"/>
                <a:cs typeface="Times New Roman"/>
              </a:rPr>
              <a:t>основными </a:t>
            </a:r>
            <a:r>
              <a:rPr sz="1800" spc="-5" dirty="0">
                <a:latin typeface="Times New Roman"/>
                <a:cs typeface="Times New Roman"/>
              </a:rPr>
              <a:t>линиями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развития.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267" y="2234310"/>
            <a:ext cx="13157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Для  </a:t>
            </a:r>
            <a:r>
              <a:rPr sz="1800" spc="-15" dirty="0">
                <a:latin typeface="Times New Roman"/>
                <a:cs typeface="Times New Roman"/>
              </a:rPr>
              <a:t>продумывает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3616" y="2234310"/>
            <a:ext cx="71342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6510">
              <a:lnSpc>
                <a:spcPct val="100000"/>
              </a:lnSpc>
              <a:spcBef>
                <a:spcPts val="100"/>
              </a:spcBef>
              <a:tabLst>
                <a:tab pos="1367155" algn="l"/>
                <a:tab pos="2356485" algn="l"/>
                <a:tab pos="2905125" algn="l"/>
                <a:tab pos="3243580" algn="l"/>
                <a:tab pos="3313429" algn="l"/>
                <a:tab pos="4622800" algn="l"/>
                <a:tab pos="4805680" algn="l"/>
                <a:tab pos="5418455" algn="l"/>
                <a:tab pos="5714365" algn="l"/>
                <a:tab pos="5946140" algn="l"/>
              </a:tabLst>
            </a:pPr>
            <a:r>
              <a:rPr sz="1800" dirty="0">
                <a:latin typeface="Times New Roman"/>
                <a:cs typeface="Times New Roman"/>
              </a:rPr>
              <a:t>р</a:t>
            </a:r>
            <a:r>
              <a:rPr sz="1800" spc="25" dirty="0">
                <a:latin typeface="Times New Roman"/>
                <a:cs typeface="Times New Roman"/>
              </a:rPr>
              <a:t>е</a:t>
            </a:r>
            <a:r>
              <a:rPr sz="1800" spc="10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лиза</a:t>
            </a:r>
            <a:r>
              <a:rPr sz="1800" spc="-15" dirty="0">
                <a:latin typeface="Times New Roman"/>
                <a:cs typeface="Times New Roman"/>
              </a:rPr>
              <a:t>ц</a:t>
            </a:r>
            <a:r>
              <a:rPr sz="1800" spc="-5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и	</a:t>
            </a:r>
            <a:r>
              <a:rPr sz="1800" spc="-5" dirty="0">
                <a:latin typeface="Times New Roman"/>
                <a:cs typeface="Times New Roman"/>
              </a:rPr>
              <a:t>пр</a:t>
            </a:r>
            <a:r>
              <a:rPr sz="1800" spc="1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-20" dirty="0">
                <a:latin typeface="Times New Roman"/>
                <a:cs typeface="Times New Roman"/>
              </a:rPr>
              <a:t>к</a:t>
            </a:r>
            <a:r>
              <a:rPr sz="1800" spc="1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а	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spc="-2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да</a:t>
            </a:r>
            <a:r>
              <a:rPr sz="1800" spc="-45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ог		опр</a:t>
            </a:r>
            <a:r>
              <a:rPr sz="1800" spc="-25" dirty="0">
                <a:latin typeface="Times New Roman"/>
                <a:cs typeface="Times New Roman"/>
              </a:rPr>
              <a:t>е</a:t>
            </a:r>
            <a:r>
              <a:rPr sz="1800" spc="-20" dirty="0">
                <a:latin typeface="Times New Roman"/>
                <a:cs typeface="Times New Roman"/>
              </a:rPr>
              <a:t>д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5" dirty="0">
                <a:latin typeface="Times New Roman"/>
                <a:cs typeface="Times New Roman"/>
              </a:rPr>
              <a:t>л</a:t>
            </a:r>
            <a:r>
              <a:rPr sz="1800" dirty="0">
                <a:latin typeface="Times New Roman"/>
                <a:cs typeface="Times New Roman"/>
              </a:rPr>
              <a:t>яет	</a:t>
            </a:r>
            <a:r>
              <a:rPr sz="1800" spc="-5" dirty="0">
                <a:latin typeface="Times New Roman"/>
                <a:cs typeface="Times New Roman"/>
              </a:rPr>
              <a:t>э</a:t>
            </a:r>
            <a:r>
              <a:rPr sz="1800" spc="20" dirty="0">
                <a:latin typeface="Times New Roman"/>
                <a:cs typeface="Times New Roman"/>
              </a:rPr>
              <a:t>т</a:t>
            </a:r>
            <a:r>
              <a:rPr sz="1800" spc="-20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dirty="0">
                <a:latin typeface="Times New Roman"/>
                <a:cs typeface="Times New Roman"/>
              </a:rPr>
              <a:t>ы	е</a:t>
            </a:r>
            <a:r>
              <a:rPr sz="1800" spc="-40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	</a:t>
            </a:r>
            <a:r>
              <a:rPr sz="1800" spc="-15" dirty="0">
                <a:latin typeface="Times New Roman"/>
                <a:cs typeface="Times New Roman"/>
              </a:rPr>
              <a:t>р</a:t>
            </a:r>
            <a:r>
              <a:rPr sz="1800" spc="25" dirty="0">
                <a:latin typeface="Times New Roman"/>
                <a:cs typeface="Times New Roman"/>
              </a:rPr>
              <a:t>е</a:t>
            </a:r>
            <a:r>
              <a:rPr sz="1800" spc="10" dirty="0">
                <a:latin typeface="Times New Roman"/>
                <a:cs typeface="Times New Roman"/>
              </a:rPr>
              <a:t>а</a:t>
            </a:r>
            <a:r>
              <a:rPr sz="1800" dirty="0">
                <a:latin typeface="Times New Roman"/>
                <a:cs typeface="Times New Roman"/>
              </a:rPr>
              <a:t>лизац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spc="-5" dirty="0">
                <a:latin typeface="Times New Roman"/>
                <a:cs typeface="Times New Roman"/>
              </a:rPr>
              <a:t>и,  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-4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де</a:t>
            </a:r>
            <a:r>
              <a:rPr sz="1800" spc="-15" dirty="0">
                <a:latin typeface="Times New Roman"/>
                <a:cs typeface="Times New Roman"/>
              </a:rPr>
              <a:t>р</a:t>
            </a:r>
            <a:r>
              <a:rPr sz="1800" dirty="0">
                <a:latin typeface="Times New Roman"/>
                <a:cs typeface="Times New Roman"/>
              </a:rPr>
              <a:t>ж</a:t>
            </a:r>
            <a:r>
              <a:rPr sz="1800" spc="5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е	</a:t>
            </a:r>
            <a:r>
              <a:rPr sz="1800" spc="-37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д</a:t>
            </a:r>
            <a:r>
              <a:rPr sz="1800" dirty="0">
                <a:latin typeface="Times New Roman"/>
                <a:cs typeface="Times New Roman"/>
              </a:rPr>
              <a:t>ея</a:t>
            </a:r>
            <a:r>
              <a:rPr sz="1800" spc="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5" dirty="0">
                <a:latin typeface="Times New Roman"/>
                <a:cs typeface="Times New Roman"/>
              </a:rPr>
              <a:t>л</a:t>
            </a:r>
            <a:r>
              <a:rPr sz="1800" spc="-5" dirty="0">
                <a:latin typeface="Times New Roman"/>
                <a:cs typeface="Times New Roman"/>
              </a:rPr>
              <a:t>ь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4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т</a:t>
            </a:r>
            <a:r>
              <a:rPr sz="1800" dirty="0">
                <a:latin typeface="Times New Roman"/>
                <a:cs typeface="Times New Roman"/>
              </a:rPr>
              <a:t>и	и	</a:t>
            </a:r>
            <a:r>
              <a:rPr sz="1800" spc="45" dirty="0">
                <a:latin typeface="Times New Roman"/>
                <a:cs typeface="Times New Roman"/>
              </a:rPr>
              <a:t>о</a:t>
            </a:r>
            <a:r>
              <a:rPr sz="1800" spc="-35" dirty="0">
                <a:latin typeface="Times New Roman"/>
                <a:cs typeface="Times New Roman"/>
              </a:rPr>
              <a:t>с</a:t>
            </a:r>
            <a:r>
              <a:rPr sz="1800" spc="10" dirty="0">
                <a:latin typeface="Times New Roman"/>
                <a:cs typeface="Times New Roman"/>
              </a:rPr>
              <a:t>у</a:t>
            </a:r>
            <a:r>
              <a:rPr sz="1800" spc="-10" dirty="0">
                <a:latin typeface="Times New Roman"/>
                <a:cs typeface="Times New Roman"/>
              </a:rPr>
              <a:t>щ</a:t>
            </a:r>
            <a:r>
              <a:rPr sz="1800" spc="50" dirty="0">
                <a:latin typeface="Times New Roman"/>
                <a:cs typeface="Times New Roman"/>
              </a:rPr>
              <a:t>е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</a:t>
            </a:r>
            <a:r>
              <a:rPr sz="1800" spc="-20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ля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т		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spc="-5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10" dirty="0">
                <a:latin typeface="Times New Roman"/>
                <a:cs typeface="Times New Roman"/>
              </a:rPr>
              <a:t>б</a:t>
            </a:r>
            <a:r>
              <a:rPr sz="1800" dirty="0">
                <a:latin typeface="Times New Roman"/>
                <a:cs typeface="Times New Roman"/>
              </a:rPr>
              <a:t>ор	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spc="-15" dirty="0">
                <a:latin typeface="Times New Roman"/>
                <a:cs typeface="Times New Roman"/>
              </a:rPr>
              <a:t>р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-2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тич</a:t>
            </a:r>
            <a:r>
              <a:rPr sz="1800" spc="4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-90" dirty="0">
                <a:latin typeface="Times New Roman"/>
                <a:cs typeface="Times New Roman"/>
              </a:rPr>
              <a:t>к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55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8267" y="2782951"/>
            <a:ext cx="8629650" cy="3043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материала. При </a:t>
            </a:r>
            <a:r>
              <a:rPr sz="1800" spc="-15" dirty="0">
                <a:latin typeface="Times New Roman"/>
                <a:cs typeface="Times New Roman"/>
              </a:rPr>
              <a:t>этом, </a:t>
            </a:r>
            <a:r>
              <a:rPr sz="1800" spc="-5" dirty="0">
                <a:latin typeface="Times New Roman"/>
                <a:cs typeface="Times New Roman"/>
              </a:rPr>
              <a:t>при планировании проектной </a:t>
            </a:r>
            <a:r>
              <a:rPr sz="1800" dirty="0">
                <a:latin typeface="Times New Roman"/>
                <a:cs typeface="Times New Roman"/>
              </a:rPr>
              <a:t>деятельности, </a:t>
            </a:r>
            <a:r>
              <a:rPr sz="1800" spc="-15" dirty="0">
                <a:latin typeface="Times New Roman"/>
                <a:cs typeface="Times New Roman"/>
              </a:rPr>
              <a:t>педагогу </a:t>
            </a:r>
            <a:r>
              <a:rPr sz="1800" spc="-10" dirty="0">
                <a:latin typeface="Times New Roman"/>
                <a:cs typeface="Times New Roman"/>
              </a:rPr>
              <a:t>следует  помнить </a:t>
            </a:r>
            <a:r>
              <a:rPr sz="1800" dirty="0">
                <a:latin typeface="Times New Roman"/>
                <a:cs typeface="Times New Roman"/>
              </a:rPr>
              <a:t>о </a:t>
            </a:r>
            <a:r>
              <a:rPr sz="1800" spc="-10" dirty="0">
                <a:latin typeface="Times New Roman"/>
                <a:cs typeface="Times New Roman"/>
              </a:rPr>
              <a:t>трех </a:t>
            </a:r>
            <a:r>
              <a:rPr sz="1800" spc="-5" dirty="0">
                <a:latin typeface="Times New Roman"/>
                <a:cs typeface="Times New Roman"/>
              </a:rPr>
              <a:t>этапах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развитии проектной </a:t>
            </a:r>
            <a:r>
              <a:rPr sz="1800" dirty="0">
                <a:latin typeface="Times New Roman"/>
                <a:cs typeface="Times New Roman"/>
              </a:rPr>
              <a:t>деятельности у </a:t>
            </a:r>
            <a:r>
              <a:rPr sz="1800" spc="-5" dirty="0">
                <a:latin typeface="Times New Roman"/>
                <a:cs typeface="Times New Roman"/>
              </a:rPr>
              <a:t>детей </a:t>
            </a:r>
            <a:r>
              <a:rPr sz="1800" spc="-20" dirty="0">
                <a:latin typeface="Times New Roman"/>
                <a:cs typeface="Times New Roman"/>
              </a:rPr>
              <a:t>дошкольного  </a:t>
            </a:r>
            <a:r>
              <a:rPr sz="1800" dirty="0">
                <a:latin typeface="Times New Roman"/>
                <a:cs typeface="Times New Roman"/>
              </a:rPr>
              <a:t>возраста, </a:t>
            </a:r>
            <a:r>
              <a:rPr sz="1800" spc="-25" dirty="0">
                <a:latin typeface="Times New Roman"/>
                <a:cs typeface="Times New Roman"/>
              </a:rPr>
              <a:t>которые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представляют </a:t>
            </a:r>
            <a:r>
              <a:rPr sz="1800" dirty="0">
                <a:latin typeface="Times New Roman"/>
                <a:cs typeface="Times New Roman"/>
              </a:rPr>
              <a:t>собой </a:t>
            </a:r>
            <a:r>
              <a:rPr sz="1800" spc="-20" dirty="0">
                <a:latin typeface="Times New Roman"/>
                <a:cs typeface="Times New Roman"/>
              </a:rPr>
              <a:t>одну </a:t>
            </a:r>
            <a:r>
              <a:rPr sz="1800" spc="-5" dirty="0">
                <a:latin typeface="Times New Roman"/>
                <a:cs typeface="Times New Roman"/>
              </a:rPr>
              <a:t>из педагогических технологий проектной  </a:t>
            </a:r>
            <a:r>
              <a:rPr sz="1800" dirty="0">
                <a:latin typeface="Times New Roman"/>
                <a:cs typeface="Times New Roman"/>
              </a:rPr>
              <a:t>деятельности, </a:t>
            </a:r>
            <a:r>
              <a:rPr sz="1800" spc="-10" dirty="0">
                <a:latin typeface="Times New Roman"/>
                <a:cs typeface="Times New Roman"/>
              </a:rPr>
              <a:t>включающую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5" dirty="0">
                <a:latin typeface="Times New Roman"/>
                <a:cs typeface="Times New Roman"/>
              </a:rPr>
              <a:t>себя </a:t>
            </a:r>
            <a:r>
              <a:rPr sz="1800" spc="-5" dirty="0">
                <a:latin typeface="Times New Roman"/>
                <a:cs typeface="Times New Roman"/>
              </a:rPr>
              <a:t>совокупность </a:t>
            </a:r>
            <a:r>
              <a:rPr sz="1800" spc="-10" dirty="0">
                <a:latin typeface="Times New Roman"/>
                <a:cs typeface="Times New Roman"/>
              </a:rPr>
              <a:t>исследовательских, </a:t>
            </a:r>
            <a:r>
              <a:rPr sz="1800" spc="-15" dirty="0">
                <a:latin typeface="Times New Roman"/>
                <a:cs typeface="Times New Roman"/>
              </a:rPr>
              <a:t>поисковых,  </a:t>
            </a:r>
            <a:r>
              <a:rPr sz="1800" spc="-10" dirty="0">
                <a:latin typeface="Times New Roman"/>
                <a:cs typeface="Times New Roman"/>
              </a:rPr>
              <a:t>проблемных, </a:t>
            </a:r>
            <a:r>
              <a:rPr sz="1800" spc="-5" dirty="0">
                <a:latin typeface="Times New Roman"/>
                <a:cs typeface="Times New Roman"/>
              </a:rPr>
              <a:t>творческих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методов.</a:t>
            </a:r>
            <a:endParaRPr sz="1800">
              <a:latin typeface="Times New Roman"/>
              <a:cs typeface="Times New Roman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1800" b="1" spc="-5" dirty="0">
                <a:latin typeface="Times New Roman"/>
                <a:cs typeface="Times New Roman"/>
              </a:rPr>
              <a:t>Первый этап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20" dirty="0">
                <a:latin typeface="Times New Roman"/>
                <a:cs typeface="Times New Roman"/>
              </a:rPr>
              <a:t>подражательско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5" dirty="0">
                <a:latin typeface="Times New Roman"/>
                <a:cs typeface="Times New Roman"/>
              </a:rPr>
              <a:t>исполнительский, </a:t>
            </a:r>
            <a:r>
              <a:rPr sz="1800" dirty="0">
                <a:latin typeface="Times New Roman"/>
                <a:cs typeface="Times New Roman"/>
              </a:rPr>
              <a:t>реализация </a:t>
            </a:r>
            <a:r>
              <a:rPr sz="1800" spc="-25" dirty="0">
                <a:latin typeface="Times New Roman"/>
                <a:cs typeface="Times New Roman"/>
              </a:rPr>
              <a:t>которого  </a:t>
            </a:r>
            <a:r>
              <a:rPr sz="1800" spc="-15" dirty="0">
                <a:latin typeface="Times New Roman"/>
                <a:cs typeface="Times New Roman"/>
              </a:rPr>
              <a:t>возможна </a:t>
            </a:r>
            <a:r>
              <a:rPr sz="1800" b="1" dirty="0">
                <a:latin typeface="Times New Roman"/>
                <a:cs typeface="Times New Roman"/>
              </a:rPr>
              <a:t>с </a:t>
            </a:r>
            <a:r>
              <a:rPr sz="1800" b="1" spc="-5" dirty="0">
                <a:latin typeface="Times New Roman"/>
                <a:cs typeface="Times New Roman"/>
              </a:rPr>
              <a:t>детьми </a:t>
            </a:r>
            <a:r>
              <a:rPr sz="1800" b="1" dirty="0">
                <a:latin typeface="Times New Roman"/>
                <a:cs typeface="Times New Roman"/>
              </a:rPr>
              <a:t>3,5 – 5 </a:t>
            </a:r>
            <a:r>
              <a:rPr sz="1800" b="1" spc="-40" dirty="0">
                <a:latin typeface="Times New Roman"/>
                <a:cs typeface="Times New Roman"/>
              </a:rPr>
              <a:t>лет.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20" dirty="0">
                <a:latin typeface="Times New Roman"/>
                <a:cs typeface="Times New Roman"/>
              </a:rPr>
              <a:t>этом </a:t>
            </a:r>
            <a:r>
              <a:rPr sz="1800" spc="-5" dirty="0">
                <a:latin typeface="Times New Roman"/>
                <a:cs typeface="Times New Roman"/>
              </a:rPr>
              <a:t>этапе </a:t>
            </a:r>
            <a:r>
              <a:rPr sz="1800" dirty="0">
                <a:latin typeface="Times New Roman"/>
                <a:cs typeface="Times New Roman"/>
              </a:rPr>
              <a:t>дети </a:t>
            </a:r>
            <a:r>
              <a:rPr sz="1800" spc="-15" dirty="0">
                <a:latin typeface="Times New Roman"/>
                <a:cs typeface="Times New Roman"/>
              </a:rPr>
              <a:t>участвуют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проекте </a:t>
            </a:r>
            <a:r>
              <a:rPr sz="1800" spc="-10" dirty="0">
                <a:latin typeface="Times New Roman"/>
                <a:cs typeface="Times New Roman"/>
              </a:rPr>
              <a:t>«на </a:t>
            </a:r>
            <a:r>
              <a:rPr sz="1800" spc="-15" dirty="0">
                <a:latin typeface="Times New Roman"/>
                <a:cs typeface="Times New Roman"/>
              </a:rPr>
              <a:t>вторых  </a:t>
            </a:r>
            <a:r>
              <a:rPr sz="1800" spc="-10" dirty="0">
                <a:latin typeface="Times New Roman"/>
                <a:cs typeface="Times New Roman"/>
              </a:rPr>
              <a:t>ролях», выполняют </a:t>
            </a:r>
            <a:r>
              <a:rPr sz="1800" spc="-5" dirty="0">
                <a:latin typeface="Times New Roman"/>
                <a:cs typeface="Times New Roman"/>
              </a:rPr>
              <a:t>действия по </a:t>
            </a:r>
            <a:r>
              <a:rPr sz="1800" spc="-15" dirty="0">
                <a:latin typeface="Times New Roman"/>
                <a:cs typeface="Times New Roman"/>
              </a:rPr>
              <a:t>прямому предложению </a:t>
            </a:r>
            <a:r>
              <a:rPr sz="1800" spc="-5" dirty="0">
                <a:latin typeface="Times New Roman"/>
                <a:cs typeface="Times New Roman"/>
              </a:rPr>
              <a:t>взрослого или  </a:t>
            </a:r>
            <a:r>
              <a:rPr sz="1800" spc="-160" dirty="0">
                <a:latin typeface="Times New Roman"/>
                <a:cs typeface="Times New Roman"/>
              </a:rPr>
              <a:t>путѐм </a:t>
            </a:r>
            <a:r>
              <a:rPr sz="1800" spc="-10" dirty="0">
                <a:latin typeface="Times New Roman"/>
                <a:cs typeface="Times New Roman"/>
              </a:rPr>
              <a:t>подражания </a:t>
            </a:r>
            <a:r>
              <a:rPr sz="1800" spc="-45" dirty="0">
                <a:latin typeface="Times New Roman"/>
                <a:cs typeface="Times New Roman"/>
              </a:rPr>
              <a:t>ему, </a:t>
            </a:r>
            <a:r>
              <a:rPr sz="1800" spc="-10" dirty="0">
                <a:latin typeface="Times New Roman"/>
                <a:cs typeface="Times New Roman"/>
              </a:rPr>
              <a:t>что </a:t>
            </a:r>
            <a:r>
              <a:rPr sz="1800" spc="-5" dirty="0">
                <a:latin typeface="Times New Roman"/>
                <a:cs typeface="Times New Roman"/>
              </a:rPr>
              <a:t>не </a:t>
            </a:r>
            <a:r>
              <a:rPr sz="1800" spc="-10" dirty="0">
                <a:latin typeface="Times New Roman"/>
                <a:cs typeface="Times New Roman"/>
              </a:rPr>
              <a:t>противоречит природе </a:t>
            </a:r>
            <a:r>
              <a:rPr sz="1800" spc="-20" dirty="0">
                <a:latin typeface="Times New Roman"/>
                <a:cs typeface="Times New Roman"/>
              </a:rPr>
              <a:t>маленького </a:t>
            </a:r>
            <a:r>
              <a:rPr sz="1800" spc="-90" dirty="0">
                <a:latin typeface="Times New Roman"/>
                <a:cs typeface="Times New Roman"/>
              </a:rPr>
              <a:t>ребѐнка;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20" dirty="0">
                <a:latin typeface="Times New Roman"/>
                <a:cs typeface="Times New Roman"/>
              </a:rPr>
              <a:t>этом  </a:t>
            </a:r>
            <a:r>
              <a:rPr sz="1800" spc="-5" dirty="0">
                <a:latin typeface="Times New Roman"/>
                <a:cs typeface="Times New Roman"/>
              </a:rPr>
              <a:t>возрасте </a:t>
            </a:r>
            <a:r>
              <a:rPr sz="1800" spc="-225" dirty="0">
                <a:latin typeface="Times New Roman"/>
                <a:cs typeface="Times New Roman"/>
              </a:rPr>
              <a:t>ещѐ </a:t>
            </a:r>
            <a:r>
              <a:rPr sz="1800" spc="-10" dirty="0">
                <a:latin typeface="Times New Roman"/>
                <a:cs typeface="Times New Roman"/>
              </a:rPr>
              <a:t>существует </a:t>
            </a:r>
            <a:r>
              <a:rPr sz="1800" dirty="0">
                <a:latin typeface="Times New Roman"/>
                <a:cs typeface="Times New Roman"/>
              </a:rPr>
              <a:t>потребность установить и </a:t>
            </a:r>
            <a:r>
              <a:rPr sz="1800" spc="-10" dirty="0">
                <a:latin typeface="Times New Roman"/>
                <a:cs typeface="Times New Roman"/>
              </a:rPr>
              <a:t>сохранить положительное  отношение </a:t>
            </a:r>
            <a:r>
              <a:rPr sz="1800" dirty="0">
                <a:latin typeface="Times New Roman"/>
                <a:cs typeface="Times New Roman"/>
              </a:rPr>
              <a:t>к </a:t>
            </a:r>
            <a:r>
              <a:rPr sz="1800" spc="-5" dirty="0">
                <a:latin typeface="Times New Roman"/>
                <a:cs typeface="Times New Roman"/>
              </a:rPr>
              <a:t>взрослому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5" dirty="0">
                <a:latin typeface="Times New Roman"/>
                <a:cs typeface="Times New Roman"/>
              </a:rPr>
              <a:t>подражать</a:t>
            </a:r>
            <a:r>
              <a:rPr sz="1800" spc="-195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ему.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887" y="862329"/>
            <a:ext cx="8630285" cy="441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Второй этап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развивающий, </a:t>
            </a:r>
            <a:r>
              <a:rPr sz="1800" dirty="0">
                <a:latin typeface="Times New Roman"/>
                <a:cs typeface="Times New Roman"/>
              </a:rPr>
              <a:t>он </a:t>
            </a:r>
            <a:r>
              <a:rPr sz="1800" spc="-10" dirty="0">
                <a:latin typeface="Times New Roman"/>
                <a:cs typeface="Times New Roman"/>
              </a:rPr>
              <a:t>характерен </a:t>
            </a:r>
            <a:r>
              <a:rPr sz="1800" b="1" dirty="0">
                <a:latin typeface="Times New Roman"/>
                <a:cs typeface="Times New Roman"/>
              </a:rPr>
              <a:t>для </a:t>
            </a:r>
            <a:r>
              <a:rPr sz="1800" b="1" spc="-5" dirty="0">
                <a:latin typeface="Times New Roman"/>
                <a:cs typeface="Times New Roman"/>
              </a:rPr>
              <a:t>детей </a:t>
            </a:r>
            <a:r>
              <a:rPr sz="1800" b="1" dirty="0">
                <a:latin typeface="Times New Roman"/>
                <a:cs typeface="Times New Roman"/>
              </a:rPr>
              <a:t>5 – 6 </a:t>
            </a:r>
            <a:r>
              <a:rPr sz="1800" b="1" spc="-5" dirty="0">
                <a:latin typeface="Times New Roman"/>
                <a:cs typeface="Times New Roman"/>
              </a:rPr>
              <a:t>лет</a:t>
            </a:r>
            <a:r>
              <a:rPr sz="1800" spc="-5" dirty="0">
                <a:latin typeface="Times New Roman"/>
                <a:cs typeface="Times New Roman"/>
              </a:rPr>
              <a:t>, </a:t>
            </a:r>
            <a:r>
              <a:rPr sz="1800" spc="-25" dirty="0">
                <a:latin typeface="Times New Roman"/>
                <a:cs typeface="Times New Roman"/>
              </a:rPr>
              <a:t>которые </a:t>
            </a:r>
            <a:r>
              <a:rPr sz="1800" spc="-15" dirty="0">
                <a:latin typeface="Times New Roman"/>
                <a:cs typeface="Times New Roman"/>
              </a:rPr>
              <a:t>уже </a:t>
            </a:r>
            <a:r>
              <a:rPr sz="1800" spc="-10" dirty="0">
                <a:latin typeface="Times New Roman"/>
                <a:cs typeface="Times New Roman"/>
              </a:rPr>
              <a:t>имеют  </a:t>
            </a:r>
            <a:r>
              <a:rPr sz="1800" dirty="0">
                <a:latin typeface="Times New Roman"/>
                <a:cs typeface="Times New Roman"/>
              </a:rPr>
              <a:t>опыт </a:t>
            </a:r>
            <a:r>
              <a:rPr sz="1800" spc="-5" dirty="0">
                <a:latin typeface="Times New Roman"/>
                <a:cs typeface="Times New Roman"/>
              </a:rPr>
              <a:t>разнообразной </a:t>
            </a:r>
            <a:r>
              <a:rPr sz="1800" dirty="0">
                <a:latin typeface="Times New Roman"/>
                <a:cs typeface="Times New Roman"/>
              </a:rPr>
              <a:t>совместной деятельности, могут </a:t>
            </a:r>
            <a:r>
              <a:rPr sz="1800" spc="-15" dirty="0">
                <a:latin typeface="Times New Roman"/>
                <a:cs typeface="Times New Roman"/>
              </a:rPr>
              <a:t>согласовывать </a:t>
            </a:r>
            <a:r>
              <a:rPr sz="1800" spc="-5" dirty="0">
                <a:latin typeface="Times New Roman"/>
                <a:cs typeface="Times New Roman"/>
              </a:rPr>
              <a:t>действия,  </a:t>
            </a:r>
            <a:r>
              <a:rPr sz="1800" spc="-10" dirty="0">
                <a:latin typeface="Times New Roman"/>
                <a:cs typeface="Times New Roman"/>
              </a:rPr>
              <a:t>оказывать друг другу помощь. </a:t>
            </a:r>
            <a:r>
              <a:rPr sz="1800" spc="-100" dirty="0">
                <a:latin typeface="Times New Roman"/>
                <a:cs typeface="Times New Roman"/>
              </a:rPr>
              <a:t>Ребѐнок </a:t>
            </a:r>
            <a:r>
              <a:rPr sz="1800" spc="-15" dirty="0">
                <a:latin typeface="Times New Roman"/>
                <a:cs typeface="Times New Roman"/>
              </a:rPr>
              <a:t>уже </a:t>
            </a:r>
            <a:r>
              <a:rPr sz="1800" spc="-10" dirty="0">
                <a:latin typeface="Times New Roman"/>
                <a:cs typeface="Times New Roman"/>
              </a:rPr>
              <a:t>реже </a:t>
            </a:r>
            <a:r>
              <a:rPr sz="1800" dirty="0">
                <a:latin typeface="Times New Roman"/>
                <a:cs typeface="Times New Roman"/>
              </a:rPr>
              <a:t>обращается к </a:t>
            </a:r>
            <a:r>
              <a:rPr sz="1800" spc="-5" dirty="0">
                <a:latin typeface="Times New Roman"/>
                <a:cs typeface="Times New Roman"/>
              </a:rPr>
              <a:t>взрослому </a:t>
            </a:r>
            <a:r>
              <a:rPr sz="1800" dirty="0">
                <a:latin typeface="Times New Roman"/>
                <a:cs typeface="Times New Roman"/>
              </a:rPr>
              <a:t>с  </a:t>
            </a:r>
            <a:r>
              <a:rPr sz="1800" spc="-10" dirty="0">
                <a:latin typeface="Times New Roman"/>
                <a:cs typeface="Times New Roman"/>
              </a:rPr>
              <a:t>просьбами, </a:t>
            </a:r>
            <a:r>
              <a:rPr sz="1800" spc="-5" dirty="0">
                <a:latin typeface="Times New Roman"/>
                <a:cs typeface="Times New Roman"/>
              </a:rPr>
              <a:t>активнее организует </a:t>
            </a:r>
            <a:r>
              <a:rPr sz="1800" dirty="0">
                <a:latin typeface="Times New Roman"/>
                <a:cs typeface="Times New Roman"/>
              </a:rPr>
              <a:t>совместную деятельность со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сверстниками.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b="1" spc="-15" dirty="0">
                <a:latin typeface="Times New Roman"/>
                <a:cs typeface="Times New Roman"/>
              </a:rPr>
              <a:t>Третий </a:t>
            </a:r>
            <a:r>
              <a:rPr sz="1800" b="1" spc="-5" dirty="0">
                <a:latin typeface="Times New Roman"/>
                <a:cs typeface="Times New Roman"/>
              </a:rPr>
              <a:t>этап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творческий, он </a:t>
            </a:r>
            <a:r>
              <a:rPr sz="1800" spc="-10" dirty="0">
                <a:latin typeface="Times New Roman"/>
                <a:cs typeface="Times New Roman"/>
              </a:rPr>
              <a:t>характерен </a:t>
            </a:r>
            <a:r>
              <a:rPr sz="1800" b="1" dirty="0">
                <a:latin typeface="Times New Roman"/>
                <a:cs typeface="Times New Roman"/>
              </a:rPr>
              <a:t>для детей 6 – 7 </a:t>
            </a:r>
            <a:r>
              <a:rPr sz="1800" b="1" spc="-40" dirty="0">
                <a:latin typeface="Times New Roman"/>
                <a:cs typeface="Times New Roman"/>
              </a:rPr>
              <a:t>лет. </a:t>
            </a:r>
            <a:r>
              <a:rPr sz="1800" spc="-5" dirty="0">
                <a:latin typeface="Times New Roman"/>
                <a:cs typeface="Times New Roman"/>
              </a:rPr>
              <a:t>Взрослому </a:t>
            </a:r>
            <a:r>
              <a:rPr sz="1800" spc="-15" dirty="0">
                <a:latin typeface="Times New Roman"/>
                <a:cs typeface="Times New Roman"/>
              </a:rPr>
              <a:t>очень </a:t>
            </a:r>
            <a:r>
              <a:rPr sz="1800" spc="-5" dirty="0">
                <a:latin typeface="Times New Roman"/>
                <a:cs typeface="Times New Roman"/>
              </a:rPr>
              <a:t>важно  на </a:t>
            </a:r>
            <a:r>
              <a:rPr sz="1800" spc="-20" dirty="0">
                <a:latin typeface="Times New Roman"/>
                <a:cs typeface="Times New Roman"/>
              </a:rPr>
              <a:t>этом </a:t>
            </a:r>
            <a:r>
              <a:rPr sz="1800" spc="-5" dirty="0">
                <a:latin typeface="Times New Roman"/>
                <a:cs typeface="Times New Roman"/>
              </a:rPr>
              <a:t>этапе </a:t>
            </a:r>
            <a:r>
              <a:rPr sz="1800" spc="-10" dirty="0">
                <a:latin typeface="Times New Roman"/>
                <a:cs typeface="Times New Roman"/>
              </a:rPr>
              <a:t>развивать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5" dirty="0">
                <a:latin typeface="Times New Roman"/>
                <a:cs typeface="Times New Roman"/>
              </a:rPr>
              <a:t>поддерживать </a:t>
            </a:r>
            <a:r>
              <a:rPr sz="1800" spc="-5" dirty="0">
                <a:latin typeface="Times New Roman"/>
                <a:cs typeface="Times New Roman"/>
              </a:rPr>
              <a:t>творческую </a:t>
            </a:r>
            <a:r>
              <a:rPr sz="1800" dirty="0">
                <a:latin typeface="Times New Roman"/>
                <a:cs typeface="Times New Roman"/>
              </a:rPr>
              <a:t>активность </a:t>
            </a:r>
            <a:r>
              <a:rPr sz="1800" spc="-5" dirty="0">
                <a:latin typeface="Times New Roman"/>
                <a:cs typeface="Times New Roman"/>
              </a:rPr>
              <a:t>детей, </a:t>
            </a:r>
            <a:r>
              <a:rPr sz="1800" spc="-15" dirty="0">
                <a:latin typeface="Times New Roman"/>
                <a:cs typeface="Times New Roman"/>
              </a:rPr>
              <a:t>создавать  </a:t>
            </a:r>
            <a:r>
              <a:rPr sz="1800" spc="-5" dirty="0">
                <a:latin typeface="Times New Roman"/>
                <a:cs typeface="Times New Roman"/>
              </a:rPr>
              <a:t>условия </a:t>
            </a:r>
            <a:r>
              <a:rPr sz="1800" dirty="0">
                <a:latin typeface="Times New Roman"/>
                <a:cs typeface="Times New Roman"/>
              </a:rPr>
              <a:t>для </a:t>
            </a:r>
            <a:r>
              <a:rPr sz="1800" spc="-5" dirty="0">
                <a:latin typeface="Times New Roman"/>
                <a:cs typeface="Times New Roman"/>
              </a:rPr>
              <a:t>самостоятельного определения детьми цели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содержания предстоящей  </a:t>
            </a:r>
            <a:r>
              <a:rPr sz="1800" dirty="0">
                <a:latin typeface="Times New Roman"/>
                <a:cs typeface="Times New Roman"/>
              </a:rPr>
              <a:t>деятельности, выбора </a:t>
            </a:r>
            <a:r>
              <a:rPr sz="1800" spc="5" dirty="0">
                <a:latin typeface="Times New Roman"/>
                <a:cs typeface="Times New Roman"/>
              </a:rPr>
              <a:t>способов </a:t>
            </a:r>
            <a:r>
              <a:rPr sz="1800" spc="-5" dirty="0">
                <a:latin typeface="Times New Roman"/>
                <a:cs typeface="Times New Roman"/>
              </a:rPr>
              <a:t>работы над </a:t>
            </a:r>
            <a:r>
              <a:rPr sz="1800" spc="-10" dirty="0">
                <a:latin typeface="Times New Roman"/>
                <a:cs typeface="Times New Roman"/>
              </a:rPr>
              <a:t>проектом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возможности </a:t>
            </a:r>
            <a:r>
              <a:rPr sz="1800" spc="-10" dirty="0">
                <a:latin typeface="Times New Roman"/>
                <a:cs typeface="Times New Roman"/>
              </a:rPr>
              <a:t>организовать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235" dirty="0">
                <a:latin typeface="Times New Roman"/>
                <a:cs typeface="Times New Roman"/>
              </a:rPr>
              <a:t>еѐ.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1800" b="1" spc="-10" dirty="0">
                <a:latin typeface="Times New Roman"/>
                <a:cs typeface="Times New Roman"/>
              </a:rPr>
              <a:t>Планирование </a:t>
            </a:r>
            <a:r>
              <a:rPr sz="1800" b="1" spc="-5" dirty="0">
                <a:latin typeface="Times New Roman"/>
                <a:cs typeface="Times New Roman"/>
              </a:rPr>
              <a:t>проектной </a:t>
            </a:r>
            <a:r>
              <a:rPr sz="1800" b="1" dirty="0">
                <a:latin typeface="Times New Roman"/>
                <a:cs typeface="Times New Roman"/>
              </a:rPr>
              <a:t>деятельности </a:t>
            </a:r>
            <a:r>
              <a:rPr sz="1800" b="1" spc="-10" dirty="0">
                <a:latin typeface="Times New Roman"/>
                <a:cs typeface="Times New Roman"/>
              </a:rPr>
              <a:t>начинается </a:t>
            </a:r>
            <a:r>
              <a:rPr sz="1800" b="1" dirty="0">
                <a:latin typeface="Times New Roman"/>
                <a:cs typeface="Times New Roman"/>
              </a:rPr>
              <a:t>с </a:t>
            </a:r>
            <a:r>
              <a:rPr sz="1800" b="1" spc="-10" dirty="0">
                <a:latin typeface="Times New Roman"/>
                <a:cs typeface="Times New Roman"/>
              </a:rPr>
              <a:t>вопросов: </a:t>
            </a:r>
            <a:r>
              <a:rPr sz="1800" spc="-10" dirty="0">
                <a:latin typeface="Times New Roman"/>
                <a:cs typeface="Times New Roman"/>
              </a:rPr>
              <a:t>«Для </a:t>
            </a:r>
            <a:r>
              <a:rPr sz="1800" spc="-15" dirty="0">
                <a:latin typeface="Times New Roman"/>
                <a:cs typeface="Times New Roman"/>
              </a:rPr>
              <a:t>чего  </a:t>
            </a:r>
            <a:r>
              <a:rPr sz="1800" spc="-10" dirty="0">
                <a:latin typeface="Times New Roman"/>
                <a:cs typeface="Times New Roman"/>
              </a:rPr>
              <a:t>нужен </a:t>
            </a:r>
            <a:r>
              <a:rPr sz="1800" spc="-5" dirty="0">
                <a:latin typeface="Times New Roman"/>
                <a:cs typeface="Times New Roman"/>
              </a:rPr>
              <a:t>проект?», </a:t>
            </a:r>
            <a:r>
              <a:rPr sz="1800" spc="-10" dirty="0">
                <a:latin typeface="Times New Roman"/>
                <a:cs typeface="Times New Roman"/>
              </a:rPr>
              <a:t>«Ради </a:t>
            </a:r>
            <a:r>
              <a:rPr sz="1800" spc="-15" dirty="0">
                <a:latin typeface="Times New Roman"/>
                <a:cs typeface="Times New Roman"/>
              </a:rPr>
              <a:t>чего </a:t>
            </a:r>
            <a:r>
              <a:rPr sz="1800" spc="-5" dirty="0">
                <a:latin typeface="Times New Roman"/>
                <a:cs typeface="Times New Roman"/>
              </a:rPr>
              <a:t>он </a:t>
            </a:r>
            <a:r>
              <a:rPr sz="1800" dirty="0">
                <a:latin typeface="Times New Roman"/>
                <a:cs typeface="Times New Roman"/>
              </a:rPr>
              <a:t>осуществляется?», </a:t>
            </a:r>
            <a:r>
              <a:rPr sz="1800" spc="-10" dirty="0">
                <a:latin typeface="Times New Roman"/>
                <a:cs typeface="Times New Roman"/>
              </a:rPr>
              <a:t>«Что </a:t>
            </a:r>
            <a:r>
              <a:rPr sz="1800" spc="5" dirty="0">
                <a:latin typeface="Times New Roman"/>
                <a:cs typeface="Times New Roman"/>
              </a:rPr>
              <a:t>станет </a:t>
            </a:r>
            <a:r>
              <a:rPr sz="1800" spc="-20" dirty="0">
                <a:latin typeface="Times New Roman"/>
                <a:cs typeface="Times New Roman"/>
              </a:rPr>
              <a:t>продуктом </a:t>
            </a:r>
            <a:r>
              <a:rPr sz="1800" spc="-5" dirty="0">
                <a:latin typeface="Times New Roman"/>
                <a:cs typeface="Times New Roman"/>
              </a:rPr>
              <a:t>проектной  </a:t>
            </a:r>
            <a:r>
              <a:rPr sz="1800" dirty="0">
                <a:latin typeface="Times New Roman"/>
                <a:cs typeface="Times New Roman"/>
              </a:rPr>
              <a:t>деятельности?», </a:t>
            </a:r>
            <a:r>
              <a:rPr sz="1800" spc="-10" dirty="0">
                <a:latin typeface="Times New Roman"/>
                <a:cs typeface="Times New Roman"/>
              </a:rPr>
              <a:t>«В </a:t>
            </a:r>
            <a:r>
              <a:rPr sz="1800" spc="-25" dirty="0">
                <a:latin typeface="Times New Roman"/>
                <a:cs typeface="Times New Roman"/>
              </a:rPr>
              <a:t>какой </a:t>
            </a:r>
            <a:r>
              <a:rPr sz="1800" spc="-5" dirty="0">
                <a:latin typeface="Times New Roman"/>
                <a:cs typeface="Times New Roman"/>
              </a:rPr>
              <a:t>форме </a:t>
            </a:r>
            <a:r>
              <a:rPr sz="1800" spc="-35" dirty="0">
                <a:latin typeface="Times New Roman"/>
                <a:cs typeface="Times New Roman"/>
              </a:rPr>
              <a:t>будет </a:t>
            </a:r>
            <a:r>
              <a:rPr sz="1800" spc="-5" dirty="0">
                <a:latin typeface="Times New Roman"/>
                <a:cs typeface="Times New Roman"/>
              </a:rPr>
              <a:t>презентован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продукт?».</a:t>
            </a:r>
            <a:endParaRPr sz="1800">
              <a:latin typeface="Times New Roman"/>
              <a:cs typeface="Times New Roman"/>
            </a:endParaRPr>
          </a:p>
          <a:p>
            <a:pPr marL="12700" marR="5715" indent="449580" algn="just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Работа над </a:t>
            </a:r>
            <a:r>
              <a:rPr sz="1800" spc="-10" dirty="0">
                <a:latin typeface="Times New Roman"/>
                <a:cs typeface="Times New Roman"/>
              </a:rPr>
              <a:t>проектом, </a:t>
            </a:r>
            <a:r>
              <a:rPr sz="1800" spc="-15" dirty="0">
                <a:latin typeface="Times New Roman"/>
                <a:cs typeface="Times New Roman"/>
              </a:rPr>
              <a:t>включающая </a:t>
            </a:r>
            <a:r>
              <a:rPr sz="1800" dirty="0">
                <a:latin typeface="Times New Roman"/>
                <a:cs typeface="Times New Roman"/>
              </a:rPr>
              <a:t>составление </a:t>
            </a:r>
            <a:r>
              <a:rPr sz="1800" spc="-5" dirty="0">
                <a:latin typeface="Times New Roman"/>
                <a:cs typeface="Times New Roman"/>
              </a:rPr>
              <a:t>обоснованного плана действий,  </a:t>
            </a:r>
            <a:r>
              <a:rPr sz="1800" spc="-25" dirty="0">
                <a:latin typeface="Times New Roman"/>
                <a:cs typeface="Times New Roman"/>
              </a:rPr>
              <a:t>который </a:t>
            </a:r>
            <a:r>
              <a:rPr sz="1800" spc="-5" dirty="0">
                <a:latin typeface="Times New Roman"/>
                <a:cs typeface="Times New Roman"/>
              </a:rPr>
              <a:t>формируется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уточняется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15" dirty="0">
                <a:latin typeface="Times New Roman"/>
                <a:cs typeface="Times New Roman"/>
              </a:rPr>
              <a:t>протяжении </a:t>
            </a:r>
            <a:r>
              <a:rPr sz="1800" spc="-10" dirty="0">
                <a:latin typeface="Times New Roman"/>
                <a:cs typeface="Times New Roman"/>
              </a:rPr>
              <a:t>всего периода, </a:t>
            </a:r>
            <a:r>
              <a:rPr sz="1800" spc="-25" dirty="0">
                <a:latin typeface="Times New Roman"/>
                <a:cs typeface="Times New Roman"/>
              </a:rPr>
              <a:t>проходит </a:t>
            </a:r>
            <a:r>
              <a:rPr sz="1800" spc="-20" dirty="0">
                <a:latin typeface="Times New Roman"/>
                <a:cs typeface="Times New Roman"/>
              </a:rPr>
              <a:t>несколько  </a:t>
            </a:r>
            <a:r>
              <a:rPr sz="1800" spc="-5" dirty="0">
                <a:latin typeface="Times New Roman"/>
                <a:cs typeface="Times New Roman"/>
              </a:rPr>
              <a:t>этапов. На </a:t>
            </a:r>
            <a:r>
              <a:rPr sz="1800" spc="-15" dirty="0">
                <a:latin typeface="Times New Roman"/>
                <a:cs typeface="Times New Roman"/>
              </a:rPr>
              <a:t>каждом </a:t>
            </a:r>
            <a:r>
              <a:rPr sz="1800" spc="-5" dirty="0">
                <a:latin typeface="Times New Roman"/>
                <a:cs typeface="Times New Roman"/>
              </a:rPr>
              <a:t>из этапов </a:t>
            </a:r>
            <a:r>
              <a:rPr sz="1800" spc="-10" dirty="0">
                <a:latin typeface="Times New Roman"/>
                <a:cs typeface="Times New Roman"/>
              </a:rPr>
              <a:t>взаимодействие </a:t>
            </a:r>
            <a:r>
              <a:rPr sz="1800" spc="-15" dirty="0">
                <a:latin typeface="Times New Roman"/>
                <a:cs typeface="Times New Roman"/>
              </a:rPr>
              <a:t>педагога </a:t>
            </a:r>
            <a:r>
              <a:rPr sz="1800" dirty="0">
                <a:latin typeface="Times New Roman"/>
                <a:cs typeface="Times New Roman"/>
              </a:rPr>
              <a:t>с </a:t>
            </a:r>
            <a:r>
              <a:rPr sz="1800" spc="-5" dirty="0">
                <a:latin typeface="Times New Roman"/>
                <a:cs typeface="Times New Roman"/>
              </a:rPr>
              <a:t>детьми </a:t>
            </a:r>
            <a:r>
              <a:rPr sz="1800" spc="5" dirty="0">
                <a:latin typeface="Times New Roman"/>
                <a:cs typeface="Times New Roman"/>
              </a:rPr>
              <a:t>носит </a:t>
            </a:r>
            <a:r>
              <a:rPr sz="1800" dirty="0">
                <a:latin typeface="Times New Roman"/>
                <a:cs typeface="Times New Roman"/>
              </a:rPr>
              <a:t>личностно-  </a:t>
            </a:r>
            <a:r>
              <a:rPr sz="1800" spc="-5" dirty="0">
                <a:latin typeface="Times New Roman"/>
                <a:cs typeface="Times New Roman"/>
              </a:rPr>
              <a:t>ориентированный характер.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34742" y="140588"/>
            <a:ext cx="38741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000000"/>
                </a:solidFill>
              </a:rPr>
              <a:t>Классификация </a:t>
            </a:r>
            <a:r>
              <a:rPr sz="2000" dirty="0">
                <a:solidFill>
                  <a:srgbClr val="000000"/>
                </a:solidFill>
              </a:rPr>
              <a:t>и </a:t>
            </a:r>
            <a:r>
              <a:rPr sz="2000" spc="-5" dirty="0">
                <a:solidFill>
                  <a:srgbClr val="000000"/>
                </a:solidFill>
              </a:rPr>
              <a:t>виды</a:t>
            </a:r>
            <a:r>
              <a:rPr sz="2000" spc="-60" dirty="0">
                <a:solidFill>
                  <a:srgbClr val="000000"/>
                </a:solidFill>
              </a:rPr>
              <a:t> </a:t>
            </a:r>
            <a:r>
              <a:rPr sz="2000" spc="-15" dirty="0">
                <a:solidFill>
                  <a:srgbClr val="000000"/>
                </a:solidFill>
              </a:rPr>
              <a:t>проектов</a:t>
            </a:r>
            <a:endParaRPr sz="2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88785" y="1694433"/>
          <a:ext cx="8552813" cy="3991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6739"/>
                <a:gridCol w="4824095"/>
                <a:gridCol w="1871979"/>
              </a:tblGrid>
              <a:tr h="730885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Ролево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игровые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 marR="76200" algn="just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Проект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элементами творческих игр, 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когда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дети 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входят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образ персонажей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сказки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 по-своему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решают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поставленные 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проблемы.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7480" marR="136525" indent="41338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Младший 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дошкольный</a:t>
                      </a:r>
                      <a:r>
                        <a:rPr sz="14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возраст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58240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Творческие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 marR="76200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Как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правило, такие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проекты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не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имеют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детально 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проработанной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структуры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совместной деятельности 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участников. 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Результаты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проекта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оформляются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 виде  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детского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праздника,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выставки,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дизайна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рубрик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газеты,  альбома, альманаха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 пр.,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например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«Театральная</a:t>
                      </a:r>
                      <a:r>
                        <a:rPr sz="14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неделя».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7480" marR="136525" indent="41275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Младший 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дошкольный</a:t>
                      </a:r>
                      <a:r>
                        <a:rPr sz="14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возраст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244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Информационно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практико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ориентированные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 marR="74930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5" dirty="0">
                          <a:latin typeface="Times New Roman"/>
                          <a:cs typeface="Times New Roman"/>
                        </a:rPr>
                        <a:t>Дети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собирают информацию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каком-то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объекте,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явлении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из 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разных 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источников,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а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затем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реализуют </a:t>
                      </a:r>
                      <a:r>
                        <a:rPr sz="1400" spc="-180" dirty="0">
                          <a:latin typeface="Times New Roman"/>
                          <a:cs typeface="Times New Roman"/>
                        </a:rPr>
                        <a:t>еѐ,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ориентируясь </a:t>
                      </a:r>
                      <a:r>
                        <a:rPr sz="1400" spc="-160" dirty="0">
                          <a:latin typeface="Times New Roman"/>
                          <a:cs typeface="Times New Roman"/>
                        </a:rPr>
                        <a:t>на 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социальные интересы: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оформление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дизайна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группы, 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витражи и </a:t>
                      </a:r>
                      <a:r>
                        <a:rPr sz="1400" spc="-55" dirty="0">
                          <a:latin typeface="Times New Roman"/>
                          <a:cs typeface="Times New Roman"/>
                        </a:rPr>
                        <a:t>т.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Средний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дошкольный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4604"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возраст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58240">
                <a:tc>
                  <a:txBody>
                    <a:bodyPr/>
                    <a:lstStyle/>
                    <a:p>
                      <a:pPr marL="97790" marR="28638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Исследовательско</a:t>
                      </a:r>
                      <a:r>
                        <a:rPr sz="14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-  творческие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 marR="77470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ходе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проекта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осуществляется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исследовательский поиск,  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результаты 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которого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оформляются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 виде 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какого-либо  творческого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продукта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(газеты,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драматизации, 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картотеки 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опытов, 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детского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дизайна и</a:t>
                      </a:r>
                      <a:r>
                        <a:rPr sz="14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пр.).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7480" marR="136525" indent="438784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Старший 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дошкольный</a:t>
                      </a:r>
                      <a:r>
                        <a:rPr sz="14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возраст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07568" y="751077"/>
            <a:ext cx="7785100" cy="807272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5" dirty="0">
                <a:latin typeface="Times New Roman"/>
                <a:cs typeface="Times New Roman"/>
              </a:rPr>
              <a:t>практике дошкольных </a:t>
            </a:r>
            <a:r>
              <a:rPr sz="1800" dirty="0">
                <a:latin typeface="Times New Roman"/>
                <a:cs typeface="Times New Roman"/>
              </a:rPr>
              <a:t>учреждений </a:t>
            </a:r>
            <a:r>
              <a:rPr sz="1800" spc="-10" dirty="0">
                <a:latin typeface="Times New Roman"/>
                <a:cs typeface="Times New Roman"/>
              </a:rPr>
              <a:t>используются </a:t>
            </a:r>
            <a:r>
              <a:rPr sz="1800" spc="-5" dirty="0">
                <a:latin typeface="Times New Roman"/>
                <a:cs typeface="Times New Roman"/>
              </a:rPr>
              <a:t>следующие виды </a:t>
            </a:r>
            <a:r>
              <a:rPr sz="1800" dirty="0" err="1">
                <a:latin typeface="Times New Roman"/>
                <a:cs typeface="Times New Roman"/>
              </a:rPr>
              <a:t>проектов</a:t>
            </a:r>
            <a:r>
              <a:rPr sz="1800" dirty="0" smtClean="0">
                <a:latin typeface="Times New Roman"/>
                <a:cs typeface="Times New Roman"/>
              </a:rPr>
              <a:t>:</a:t>
            </a:r>
            <a:endParaRPr lang="ru-RU" sz="180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lang="ru-RU" dirty="0">
                <a:latin typeface="Times New Roman"/>
                <a:cs typeface="Times New Roman"/>
              </a:rPr>
              <a:t>п</a:t>
            </a:r>
            <a:r>
              <a:rPr lang="ru-RU" dirty="0" smtClean="0">
                <a:latin typeface="Times New Roman"/>
                <a:cs typeface="Times New Roman"/>
              </a:rPr>
              <a:t>о Л. Киселёвой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2422" y="158876"/>
            <a:ext cx="56553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000000"/>
                </a:solidFill>
              </a:rPr>
              <a:t>Другими признаками классификации</a:t>
            </a:r>
            <a:r>
              <a:rPr sz="2000" spc="-85" dirty="0">
                <a:solidFill>
                  <a:srgbClr val="000000"/>
                </a:solidFill>
              </a:rPr>
              <a:t> </a:t>
            </a:r>
            <a:r>
              <a:rPr sz="2000" spc="-10" dirty="0">
                <a:solidFill>
                  <a:srgbClr val="000000"/>
                </a:solidFill>
              </a:rPr>
              <a:t>являются:</a:t>
            </a:r>
            <a:endParaRPr sz="2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17182" y="902335"/>
          <a:ext cx="8532495" cy="4936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7950"/>
                <a:gridCol w="5884545"/>
              </a:tblGrid>
              <a:tr h="822960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 составу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участников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 indent="-172720">
                        <a:lnSpc>
                          <a:spcPct val="100000"/>
                        </a:lnSpc>
                        <a:spcBef>
                          <a:spcPts val="325"/>
                        </a:spcBef>
                        <a:buFont typeface="Arial"/>
                        <a:buChar char="•"/>
                        <a:tabLst>
                          <a:tab pos="2711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индивидуальный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0510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711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парный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0510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7114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групповой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0510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7114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подгрупповой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9445">
                <a:tc>
                  <a:txBody>
                    <a:bodyPr/>
                    <a:lstStyle/>
                    <a:p>
                      <a:pPr marL="97790" marR="101536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продолжительности  (срокам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реализации)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810" indent="-287020">
                        <a:lnSpc>
                          <a:spcPct val="100000"/>
                        </a:lnSpc>
                        <a:spcBef>
                          <a:spcPts val="325"/>
                        </a:spcBef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краткосрочный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несколько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занятий, 1-2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недели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48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средней продолжительности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1-3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месяца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48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долгосрочный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- до 1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года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97790" marR="1397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доминирующему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виду проектной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деятельности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810" indent="-287020">
                        <a:lnSpc>
                          <a:spcPct val="100000"/>
                        </a:lnSpc>
                        <a:spcBef>
                          <a:spcPts val="325"/>
                        </a:spcBef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ролево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12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игровые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48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творческие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48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информационно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практико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2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ориентированные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48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исследовательско</a:t>
                      </a:r>
                      <a:r>
                        <a:rPr sz="12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–творческие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05205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 характеру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контактов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810" indent="-287020">
                        <a:lnSpc>
                          <a:spcPct val="100000"/>
                        </a:lnSpc>
                        <a:spcBef>
                          <a:spcPts val="330"/>
                        </a:spcBef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внутри одной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возрастной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группы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48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контакте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другой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возрастной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группой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48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внутри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75" dirty="0">
                          <a:latin typeface="Times New Roman"/>
                          <a:cs typeface="Times New Roman"/>
                        </a:rPr>
                        <a:t>ОУ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4810" marR="7620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810" algn="l"/>
                          <a:tab pos="385445" algn="l"/>
                          <a:tab pos="289369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открытый,   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в    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контакте </a:t>
                      </a:r>
                      <a:r>
                        <a:rPr sz="12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с  </a:t>
                      </a:r>
                      <a:r>
                        <a:rPr sz="12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семьей,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учреждениями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культуры,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общественными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организациями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97790" marR="47117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 характеру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участия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ребенка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проектировании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810" indent="-287020">
                        <a:lnSpc>
                          <a:spcPct val="100000"/>
                        </a:lnSpc>
                        <a:spcBef>
                          <a:spcPts val="330"/>
                        </a:spcBef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заказчик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проекта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48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эксперт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48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исполнитель</a:t>
                      </a:r>
                      <a:r>
                        <a:rPr sz="1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проекта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4810" indent="-2870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810" algn="l"/>
                          <a:tab pos="385445" algn="l"/>
                        </a:tabLst>
                      </a:pP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участник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проекта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от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зарождения идеи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до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получения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результата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По характеру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содержания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проекта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 indent="-172720">
                        <a:lnSpc>
                          <a:spcPct val="100000"/>
                        </a:lnSpc>
                        <a:spcBef>
                          <a:spcPts val="330"/>
                        </a:spcBef>
                        <a:buFont typeface="Arial"/>
                        <a:buChar char="•"/>
                        <a:tabLst>
                          <a:tab pos="2711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ребенок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его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семья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0510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711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ребенок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природа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0510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711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ребенок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200" spc="-15" dirty="0">
                          <a:latin typeface="Times New Roman"/>
                          <a:cs typeface="Times New Roman"/>
                        </a:rPr>
                        <a:t>рукотворный</a:t>
                      </a:r>
                      <a:r>
                        <a:rPr sz="12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мир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0510" indent="-172720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71145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ребенок, общество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200" spc="-10" dirty="0">
                          <a:latin typeface="Times New Roman"/>
                          <a:cs typeface="Times New Roman"/>
                        </a:rPr>
                        <a:t>его 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культурные</a:t>
                      </a:r>
                      <a:r>
                        <a:rPr sz="12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ценности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4245</TotalTime>
  <Words>1952</Words>
  <Application>Microsoft Office PowerPoint</Application>
  <PresentationFormat>Экран (4:3)</PresentationFormat>
  <Paragraphs>203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МБДОУ «Детский сад № 3  «Алёнушка » г Каспийск</vt:lpstr>
      <vt:lpstr>Презентация PowerPoint</vt:lpstr>
      <vt:lpstr>Презентация PowerPoint</vt:lpstr>
      <vt:lpstr>Особенности    проектной   деятельности   в   ДОУ</vt:lpstr>
      <vt:lpstr>Презентация PowerPoint</vt:lpstr>
      <vt:lpstr>Презентация PowerPoint</vt:lpstr>
      <vt:lpstr>Презентация PowerPoint</vt:lpstr>
      <vt:lpstr>Классификация и виды проектов</vt:lpstr>
      <vt:lpstr>Другими признаками классификации являются:</vt:lpstr>
      <vt:lpstr>Презентация PowerPoint</vt:lpstr>
      <vt:lpstr>Технология, этапы разработки и проведения проекта</vt:lpstr>
      <vt:lpstr>Презентация PowerPoint</vt:lpstr>
      <vt:lpstr>Проблема</vt:lpstr>
      <vt:lpstr>Паспорт проекта</vt:lpstr>
      <vt:lpstr>Критерии оценки проекта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Семья</dc:creator>
  <cp:lastModifiedBy>ASUS</cp:lastModifiedBy>
  <cp:revision>6</cp:revision>
  <dcterms:created xsi:type="dcterms:W3CDTF">2019-01-11T09:05:16Z</dcterms:created>
  <dcterms:modified xsi:type="dcterms:W3CDTF">2020-02-28T11:55:46Z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2017-10-08T00:00:00Z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2019-01-11T00:00:00Z</vt:filetime>
  </property>
</Properties>
</file>