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66" r:id="rId2"/>
    <p:sldId id="267" r:id="rId3"/>
    <p:sldId id="26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7" d="100"/>
          <a:sy n="87" d="100"/>
        </p:scale>
        <p:origin x="-102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6724AF-BEC8-4B40-9868-50823D6EB35A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866BCA-B881-4B2E-B272-44E059EF3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866BCA-B881-4B2E-B272-44E059EF328B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24.04.2018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520940" cy="720080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«</a:t>
            </a:r>
            <a:r>
              <a:rPr lang="ru-RU" sz="3200" b="1" dirty="0" err="1" smtClean="0">
                <a:solidFill>
                  <a:srgbClr val="C00000"/>
                </a:solidFill>
              </a:rPr>
              <a:t>Предшкольная</a:t>
            </a:r>
            <a:r>
              <a:rPr lang="ru-RU" sz="3200" b="1" dirty="0" smtClean="0">
                <a:solidFill>
                  <a:srgbClr val="C00000"/>
                </a:solidFill>
              </a:rPr>
              <a:t> пора »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504" y="1097280"/>
            <a:ext cx="3414390" cy="3771880"/>
          </a:xfrm>
        </p:spPr>
        <p:txBody>
          <a:bodyPr>
            <a:normAutofit fontScale="70000" lnSpcReduction="20000"/>
          </a:bodyPr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929058" y="1097280"/>
            <a:ext cx="4387358" cy="3712464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sz="19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19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900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познавательных способностей детей, интеллекта ,творчества в решении  поставленных задач , развитие речевой деятельности.</a:t>
            </a:r>
            <a:endParaRPr lang="ru-RU" sz="1900" b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9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sz="19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ru-RU" sz="19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Развитие видов речевой деятельности: умение слушать, говорить, свободно пользоваться языком в различных ситуациях общения .</a:t>
            </a:r>
            <a:endParaRPr lang="ru-RU" sz="1900" b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9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Обогащение речи детей, за счет расширения и уточнения представлений детей об окружающем мире в ходе чтения, рассмотрения иллюстраций , бесед и др.</a:t>
            </a:r>
            <a:endParaRPr lang="ru-RU" sz="1900" b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900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Развитие фонематического слуха (умение выделять звук из ряда других);.</a:t>
            </a:r>
          </a:p>
          <a:p>
            <a:pPr lvl="0" algn="ctr"/>
            <a:r>
              <a:rPr lang="ru-RU" sz="1900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умения правильно обозначать звук на письме , составлять слова из букв и слогов</a:t>
            </a:r>
            <a:r>
              <a:rPr lang="ru-RU" sz="1900" b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читать .</a:t>
            </a:r>
            <a:endParaRPr lang="ru-RU" sz="1900" b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9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</a:t>
            </a:r>
            <a:r>
              <a:rPr lang="ru-RU" sz="1900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Тагирова В.Р.</a:t>
            </a:r>
            <a:endParaRPr lang="ru-RU" sz="1900" b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6146" name="Picture 2" descr="C:\Users\user\Desktop\99674926_1.jpe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06374" y="1071546"/>
            <a:ext cx="3508369" cy="37862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65511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107504" y="1097280"/>
            <a:ext cx="3744416" cy="3712464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954016" y="620688"/>
            <a:ext cx="5082480" cy="4522824"/>
          </a:xfrm>
        </p:spPr>
        <p:txBody>
          <a:bodyPr>
            <a:noAutofit/>
          </a:bodyPr>
          <a:lstStyle/>
          <a:p>
            <a:pPr algn="ctr"/>
            <a:r>
              <a:rPr lang="ru-RU" sz="1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программы</a:t>
            </a:r>
            <a:endParaRPr lang="ru-RU" sz="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коммуникативные, языковые, интеллектуальные и художественные способности в процессе комментированного рисования, формирование всех психических процессов, развитие художественно – творческих способностей и положительно – эмоционального восприятия окружающего мира.</a:t>
            </a:r>
          </a:p>
          <a:p>
            <a:pPr algn="just"/>
            <a:r>
              <a:rPr lang="ru-RU" sz="1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sz="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algn="just"/>
            <a:r>
              <a:rPr lang="ru-RU" sz="900" b="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9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эмоциональную отзывчивость при восприятии картинок, иллюстраций. Обращать внимание детей на выразительные средства, учить замечать сочетание цветов.</a:t>
            </a:r>
            <a:endParaRPr lang="ru-RU" sz="700" b="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Развивать творческие способности детей.</a:t>
            </a:r>
            <a:endParaRPr lang="ru-RU" sz="700" b="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Подводить детей к созданию выразительного образа при изображении предметов и явлений окружающей деятельности.</a:t>
            </a:r>
            <a:endParaRPr lang="ru-RU" sz="700" b="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b="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9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у детей интерес к изобразительной деятельности.</a:t>
            </a:r>
            <a:endParaRPr lang="ru-RU" sz="700" b="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Воспитывать культуру деятельности, формировать навыки </a:t>
            </a:r>
            <a:r>
              <a:rPr lang="ru-RU" sz="900" b="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сотрудничества.</a:t>
            </a:r>
            <a:endParaRPr lang="ru-RU" sz="700" b="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Обучать приемам нетрадиционной техники рисования и способам изображения с использованием различных материалов.</a:t>
            </a:r>
            <a:endParaRPr lang="ru-RU" sz="700" b="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Знакомить детей с изобразительным искусством разных видов и жанров, учить понимать выразительные средства искусства.</a:t>
            </a:r>
            <a:endParaRPr lang="ru-RU" sz="700" b="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Учить детей видеть и понимать красоту природы, произведений классического искусства, окружающих предметов.</a:t>
            </a:r>
            <a:endParaRPr lang="ru-RU" sz="700" b="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Формировать умение оценивать созданные изображения</a:t>
            </a:r>
            <a:r>
              <a:rPr lang="ru-RU" sz="900" b="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700" b="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9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проводится с детьми  5 - 7 лет, подгруппами по 10-15 детей. Продолжительность занятия 25- 30 минут, соответственно возрасту, количество занятий 2 раза в неделю во вторую половину дня.</a:t>
            </a:r>
          </a:p>
          <a:p>
            <a:r>
              <a:rPr lang="ru-RU" sz="9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Руководитель: </a:t>
            </a:r>
            <a:r>
              <a:rPr lang="ru-RU" sz="9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Рагимова З.Г.</a:t>
            </a:r>
            <a:endParaRPr lang="ru-RU" sz="9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900" dirty="0"/>
              <a:t/>
            </a:r>
            <a:br>
              <a:rPr lang="ru-RU" sz="900" dirty="0"/>
            </a:br>
            <a:endParaRPr lang="ru-RU" sz="9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22960" y="0"/>
            <a:ext cx="7520940" cy="764704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7030A0"/>
                </a:solidFill>
              </a:rPr>
              <a:t>«Мастерская Чудес»</a:t>
            </a:r>
            <a:endParaRPr lang="ru-RU" sz="3600" b="1" dirty="0">
              <a:solidFill>
                <a:srgbClr val="7030A0"/>
              </a:solidFill>
            </a:endParaRPr>
          </a:p>
        </p:txBody>
      </p:sp>
      <p:pic>
        <p:nvPicPr>
          <p:cNvPr id="7170" name="Picture 2" descr="C:\Users\user\Desktop\110168210_Rukodelie_i_razvitie_rebenka__1_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1071546"/>
            <a:ext cx="3857620" cy="37147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74269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851920" y="714356"/>
            <a:ext cx="4392488" cy="4786346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</a:rPr>
              <a:t>Цель </a:t>
            </a:r>
            <a:r>
              <a:rPr lang="ru-RU" sz="4000" dirty="0">
                <a:solidFill>
                  <a:schemeClr val="accent6">
                    <a:lumMod val="50000"/>
                  </a:schemeClr>
                </a:solidFill>
              </a:rPr>
              <a:t>кружка</a:t>
            </a:r>
            <a:r>
              <a:rPr lang="ru-RU" sz="4000" b="0" dirty="0">
                <a:solidFill>
                  <a:schemeClr val="accent3">
                    <a:lumMod val="50000"/>
                  </a:schemeClr>
                </a:solidFill>
              </a:rPr>
              <a:t> </a:t>
            </a:r>
            <a:r>
              <a:rPr lang="ru-RU" sz="4000" b="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r>
              <a:rPr lang="ru-RU" sz="14400" b="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4000" b="0" dirty="0" smtClean="0">
                <a:solidFill>
                  <a:schemeClr val="accent3">
                    <a:lumMod val="50000"/>
                  </a:schemeClr>
                </a:solidFill>
              </a:rPr>
              <a:t>формирование музыкальной культуры как неотъемлемой части духовной </a:t>
            </a:r>
            <a:r>
              <a:rPr lang="ru-RU" sz="4000" b="0" dirty="0" smtClean="0">
                <a:solidFill>
                  <a:schemeClr val="accent3">
                    <a:lumMod val="50000"/>
                  </a:schemeClr>
                </a:solidFill>
              </a:rPr>
              <a:t>культуры, прививать  интерес дошкольников  к хореографическому искусству.</a:t>
            </a:r>
            <a:endParaRPr lang="ru-RU" sz="4000" b="0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ru-RU" sz="4000" dirty="0">
                <a:solidFill>
                  <a:schemeClr val="accent6">
                    <a:lumMod val="50000"/>
                  </a:schemeClr>
                </a:solidFill>
              </a:rPr>
              <a:t>Задачи</a:t>
            </a: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  <a:endParaRPr lang="ru-RU" sz="4000" b="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ru-RU" sz="4000" b="0" dirty="0" smtClean="0">
                <a:solidFill>
                  <a:schemeClr val="accent6">
                    <a:lumMod val="50000"/>
                  </a:schemeClr>
                </a:solidFill>
              </a:rPr>
              <a:t>-</a:t>
            </a:r>
            <a:r>
              <a:rPr lang="ru-RU" sz="4000" b="0" dirty="0" smtClean="0">
                <a:solidFill>
                  <a:schemeClr val="accent3">
                    <a:lumMod val="50000"/>
                  </a:schemeClr>
                </a:solidFill>
              </a:rPr>
              <a:t> </a:t>
            </a:r>
            <a:r>
              <a:rPr lang="ru-RU" sz="3600" b="0" dirty="0" smtClean="0">
                <a:solidFill>
                  <a:schemeClr val="accent3">
                    <a:lumMod val="50000"/>
                  </a:schemeClr>
                </a:solidFill>
              </a:rPr>
              <a:t>развитие музыкальности; музыкального слуха, чувства ритма, музыкальной памяти и восприимчивости, способности к сопереживанию; образного и ассоциативного мышления, творческого воображения, певческого голоса;</a:t>
            </a:r>
            <a:endParaRPr lang="ru-RU" sz="3600" b="0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ru-RU" sz="3600" b="0" dirty="0" smtClean="0">
                <a:solidFill>
                  <a:schemeClr val="accent3">
                    <a:lumMod val="50000"/>
                  </a:schemeClr>
                </a:solidFill>
              </a:rPr>
              <a:t>- освоение образцов национальной и зарубежной классической и современной музыки, усвоении знаний о музыкантах, музыкальных инструментах, музыкальной грамоте и искусстве вокала, хорового пения, ее интонационно-образной природе, жанровом и стилевом многообразии. .</a:t>
            </a:r>
            <a:endParaRPr lang="ru-RU" sz="3600" b="0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ru-RU" sz="3600" b="0" dirty="0" smtClean="0">
                <a:solidFill>
                  <a:schemeClr val="accent3">
                    <a:lumMod val="50000"/>
                  </a:schemeClr>
                </a:solidFill>
              </a:rPr>
              <a:t>-Обучить детей танцевальным движениям.</a:t>
            </a:r>
          </a:p>
          <a:p>
            <a:pPr>
              <a:lnSpc>
                <a:spcPct val="120000"/>
              </a:lnSpc>
            </a:pPr>
            <a:r>
              <a:rPr lang="ru-RU" sz="3600" b="0" dirty="0" smtClean="0">
                <a:solidFill>
                  <a:schemeClr val="accent3">
                    <a:lumMod val="50000"/>
                  </a:schemeClr>
                </a:solidFill>
              </a:rPr>
              <a:t>Формировать умение слушать музыку, понимать ее настроение, характер, передавать их танцевальными </a:t>
            </a:r>
            <a:r>
              <a:rPr lang="ru-RU" sz="3600" b="0" dirty="0" smtClean="0">
                <a:solidFill>
                  <a:schemeClr val="accent3">
                    <a:lumMod val="50000"/>
                  </a:schemeClr>
                </a:solidFill>
              </a:rPr>
              <a:t>движениями.</a:t>
            </a:r>
          </a:p>
          <a:p>
            <a:pPr>
              <a:lnSpc>
                <a:spcPct val="120000"/>
              </a:lnSpc>
            </a:pPr>
            <a:r>
              <a:rPr lang="ru-RU" sz="3600" b="0" dirty="0" smtClean="0">
                <a:solidFill>
                  <a:schemeClr val="accent3">
                    <a:lumMod val="50000"/>
                  </a:schemeClr>
                </a:solidFill>
              </a:rPr>
              <a:t>Формировать </a:t>
            </a:r>
            <a:r>
              <a:rPr lang="ru-RU" sz="3600" b="0" dirty="0" smtClean="0">
                <a:solidFill>
                  <a:schemeClr val="accent3">
                    <a:lumMod val="50000"/>
                  </a:schemeClr>
                </a:solidFill>
              </a:rPr>
              <a:t>пластику, культуру движения, их выразительность.</a:t>
            </a:r>
          </a:p>
          <a:p>
            <a:pPr>
              <a:lnSpc>
                <a:spcPct val="120000"/>
              </a:lnSpc>
            </a:pPr>
            <a:r>
              <a:rPr lang="ru-RU" sz="3600" b="0" dirty="0" smtClean="0">
                <a:solidFill>
                  <a:schemeClr val="accent3">
                    <a:lumMod val="50000"/>
                  </a:schemeClr>
                </a:solidFill>
              </a:rPr>
              <a:t>Формировать умение ориентироваться в пространстве.</a:t>
            </a:r>
          </a:p>
          <a:p>
            <a:pPr>
              <a:lnSpc>
                <a:spcPct val="120000"/>
              </a:lnSpc>
            </a:pPr>
            <a:r>
              <a:rPr lang="ru-RU" sz="3600" b="0" dirty="0" smtClean="0">
                <a:solidFill>
                  <a:schemeClr val="accent3">
                    <a:lumMod val="50000"/>
                  </a:schemeClr>
                </a:solidFill>
              </a:rPr>
              <a:t>Формировать правильную постановку корпуса, рук, ног, головы</a:t>
            </a:r>
            <a:r>
              <a:rPr lang="ru-RU" sz="4000" b="0" dirty="0" smtClean="0"/>
              <a:t>.</a:t>
            </a:r>
            <a:endParaRPr lang="ru-RU" sz="3600" b="0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ru-RU" sz="3600" b="0" dirty="0" smtClean="0">
                <a:solidFill>
                  <a:schemeClr val="accent3">
                    <a:lumMod val="50000"/>
                  </a:schemeClr>
                </a:solidFill>
              </a:rPr>
              <a:t>- воспитание устойчивого интереса к музыке, музыкальному искусству своего народа и других народов мира; </a:t>
            </a:r>
            <a:r>
              <a:rPr lang="ru-RU" sz="3600" b="0" dirty="0" smtClean="0">
                <a:solidFill>
                  <a:schemeClr val="accent3">
                    <a:lumMod val="50000"/>
                  </a:schemeClr>
                </a:solidFill>
              </a:rPr>
              <a:t>а так же развивать интерес </a:t>
            </a:r>
            <a:r>
              <a:rPr lang="ru-RU" sz="3600" b="0" dirty="0" smtClean="0">
                <a:solidFill>
                  <a:schemeClr val="accent3">
                    <a:lumMod val="50000"/>
                  </a:schemeClr>
                </a:solidFill>
              </a:rPr>
              <a:t>к национальным танцам.</a:t>
            </a:r>
            <a:endParaRPr lang="ru-RU" sz="3600" b="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sz="4000" b="0" dirty="0" smtClean="0">
                <a:solidFill>
                  <a:schemeClr val="accent3">
                    <a:lumMod val="50000"/>
                  </a:schemeClr>
                </a:solidFill>
              </a:rPr>
              <a:t>Работа </a:t>
            </a:r>
            <a:r>
              <a:rPr lang="ru-RU" sz="4000" b="0" dirty="0">
                <a:solidFill>
                  <a:schemeClr val="accent3">
                    <a:lumMod val="50000"/>
                  </a:schemeClr>
                </a:solidFill>
              </a:rPr>
              <a:t>проводится с детьми  </a:t>
            </a:r>
            <a:r>
              <a:rPr lang="ru-RU" sz="4000" b="0" dirty="0" smtClean="0">
                <a:solidFill>
                  <a:schemeClr val="accent3">
                    <a:lumMod val="50000"/>
                  </a:schemeClr>
                </a:solidFill>
              </a:rPr>
              <a:t>5 - </a:t>
            </a:r>
            <a:r>
              <a:rPr lang="ru-RU" sz="4000" b="0" dirty="0">
                <a:solidFill>
                  <a:schemeClr val="accent3">
                    <a:lumMod val="50000"/>
                  </a:schemeClr>
                </a:solidFill>
              </a:rPr>
              <a:t>7 лет, подгруппами по 10-15 детей. Продолжительность занятия 25- 30 минут, соответственно возрасту, количество занятий 2 раза в неделю во вторую половину дня.</a:t>
            </a:r>
          </a:p>
          <a:p>
            <a:r>
              <a:rPr lang="ru-RU" sz="4800" dirty="0">
                <a:solidFill>
                  <a:schemeClr val="accent6">
                    <a:lumMod val="50000"/>
                  </a:schemeClr>
                </a:solidFill>
              </a:rPr>
              <a:t>Руководитель: </a:t>
            </a:r>
            <a:r>
              <a:rPr lang="ru-RU" sz="4800" dirty="0" err="1" smtClean="0">
                <a:solidFill>
                  <a:schemeClr val="accent6">
                    <a:lumMod val="50000"/>
                  </a:schemeClr>
                </a:solidFill>
              </a:rPr>
              <a:t>Багомедова</a:t>
            </a:r>
            <a:r>
              <a:rPr lang="ru-RU" sz="4800" dirty="0" smtClean="0">
                <a:solidFill>
                  <a:schemeClr val="accent6">
                    <a:lumMod val="50000"/>
                  </a:schemeClr>
                </a:solidFill>
              </a:rPr>
              <a:t> А.В.</a:t>
            </a:r>
            <a:endParaRPr lang="ru-RU" sz="4800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 smtClean="0"/>
          </a:p>
          <a:p>
            <a:endParaRPr lang="ru-RU" b="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22960" y="116632"/>
            <a:ext cx="7520940" cy="720080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00B0F0"/>
                </a:solidFill>
              </a:rPr>
              <a:t>«Музыкальная шкатулка»</a:t>
            </a:r>
            <a:endParaRPr lang="ru-RU" sz="3600" dirty="0"/>
          </a:p>
        </p:txBody>
      </p:sp>
      <p:pic>
        <p:nvPicPr>
          <p:cNvPr id="5" name="Picture 2" descr="C:\Users\user\Desktop\depositphotos_2066808-Vector-color-hand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 bwMode="auto">
          <a:xfrm>
            <a:off x="142844" y="1801544"/>
            <a:ext cx="3369579" cy="2841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145353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246</TotalTime>
  <Words>271</Words>
  <Application>Microsoft Office PowerPoint</Application>
  <PresentationFormat>Экран (4:3)</PresentationFormat>
  <Paragraphs>38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Углы</vt:lpstr>
      <vt:lpstr>«Предшкольная пора »</vt:lpstr>
      <vt:lpstr>«Мастерская Чудес»</vt:lpstr>
      <vt:lpstr>«Музыкальная шкатулка»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ыкорывкоркро</cp:lastModifiedBy>
  <cp:revision>22</cp:revision>
  <dcterms:created xsi:type="dcterms:W3CDTF">2017-12-21T08:14:15Z</dcterms:created>
  <dcterms:modified xsi:type="dcterms:W3CDTF">2018-04-24T13:12:51Z</dcterms:modified>
</cp:coreProperties>
</file>