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10/25/2019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10/25/2019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10/25/2019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10/25/2019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333" y="1397000"/>
            <a:ext cx="11235267" cy="4224867"/>
          </a:xfrm>
        </p:spPr>
        <p:txBody>
          <a:bodyPr>
            <a:normAutofit fontScale="90000"/>
          </a:bodyPr>
          <a:lstStyle/>
          <a:p>
            <a:r>
              <a:rPr lang="ru-RU" sz="5400" dirty="0" smtClean="0">
                <a:solidFill>
                  <a:srgbClr val="00B050"/>
                </a:solidFill>
                <a:latin typeface="Arial Narrow" panose="020B0606020202030204" pitchFamily="34" charset="0"/>
              </a:rPr>
              <a:t/>
            </a:r>
            <a:br>
              <a:rPr lang="ru-RU" sz="5400" dirty="0" smtClean="0">
                <a:solidFill>
                  <a:srgbClr val="00B050"/>
                </a:solidFill>
                <a:latin typeface="Arial Narrow" panose="020B0606020202030204" pitchFamily="34" charset="0"/>
              </a:rPr>
            </a:br>
            <a:r>
              <a:rPr lang="ru-RU" sz="5400" dirty="0">
                <a:solidFill>
                  <a:srgbClr val="00B050"/>
                </a:solidFill>
                <a:latin typeface="Arial Narrow" panose="020B0606020202030204" pitchFamily="34" charset="0"/>
              </a:rPr>
              <a:t/>
            </a:r>
            <a:br>
              <a:rPr lang="ru-RU" sz="5400" dirty="0">
                <a:solidFill>
                  <a:srgbClr val="00B050"/>
                </a:solidFill>
                <a:latin typeface="Arial Narrow" panose="020B0606020202030204" pitchFamily="34" charset="0"/>
              </a:rPr>
            </a:br>
            <a:r>
              <a:rPr lang="ru-RU" sz="5400" dirty="0" smtClean="0">
                <a:solidFill>
                  <a:srgbClr val="00B050"/>
                </a:solidFill>
                <a:latin typeface="Arial Narrow" panose="020B0606020202030204" pitchFamily="34" charset="0"/>
              </a:rPr>
              <a:t/>
            </a:r>
            <a:br>
              <a:rPr lang="ru-RU" sz="5400" dirty="0" smtClean="0">
                <a:solidFill>
                  <a:srgbClr val="00B050"/>
                </a:solidFill>
                <a:latin typeface="Arial Narrow" panose="020B0606020202030204" pitchFamily="34" charset="0"/>
              </a:rPr>
            </a:br>
            <a:r>
              <a:rPr lang="ru-RU" sz="5400" dirty="0">
                <a:solidFill>
                  <a:srgbClr val="00B050"/>
                </a:solidFill>
                <a:latin typeface="Arial Narrow" panose="020B0606020202030204" pitchFamily="34" charset="0"/>
              </a:rPr>
              <a:t/>
            </a:r>
            <a:br>
              <a:rPr lang="ru-RU" sz="5400" dirty="0">
                <a:solidFill>
                  <a:srgbClr val="00B050"/>
                </a:solidFill>
                <a:latin typeface="Arial Narrow" panose="020B0606020202030204" pitchFamily="34" charset="0"/>
              </a:rPr>
            </a:br>
            <a:r>
              <a:rPr lang="ru-RU" sz="5400" dirty="0" smtClean="0">
                <a:solidFill>
                  <a:srgbClr val="00B050"/>
                </a:solidFill>
                <a:latin typeface="Arial Narrow" panose="020B0606020202030204" pitchFamily="34" charset="0"/>
              </a:rPr>
              <a:t/>
            </a:r>
            <a:br>
              <a:rPr lang="ru-RU" sz="5400" dirty="0" smtClean="0">
                <a:solidFill>
                  <a:srgbClr val="00B050"/>
                </a:solidFill>
                <a:latin typeface="Arial Narrow" panose="020B0606020202030204" pitchFamily="34" charset="0"/>
              </a:rPr>
            </a:br>
            <a:r>
              <a:rPr lang="ru-RU" sz="5400" dirty="0">
                <a:solidFill>
                  <a:srgbClr val="00B050"/>
                </a:solidFill>
                <a:latin typeface="Arial Narrow" panose="020B0606020202030204" pitchFamily="34" charset="0"/>
              </a:rPr>
              <a:t/>
            </a:r>
            <a:br>
              <a:rPr lang="ru-RU" sz="5400" dirty="0">
                <a:solidFill>
                  <a:srgbClr val="00B050"/>
                </a:solidFill>
                <a:latin typeface="Arial Narrow" panose="020B0606020202030204" pitchFamily="34" charset="0"/>
              </a:rPr>
            </a:br>
            <a:r>
              <a:rPr lang="ru-RU" sz="5400" dirty="0" smtClean="0">
                <a:solidFill>
                  <a:srgbClr val="00B050"/>
                </a:solidFill>
                <a:latin typeface="Arial Narrow" panose="020B0606020202030204" pitchFamily="34" charset="0"/>
              </a:rPr>
              <a:t/>
            </a:r>
            <a:br>
              <a:rPr lang="ru-RU" sz="5400" dirty="0" smtClean="0">
                <a:solidFill>
                  <a:srgbClr val="00B050"/>
                </a:solidFill>
                <a:latin typeface="Arial Narrow" panose="020B0606020202030204" pitchFamily="34" charset="0"/>
              </a:rPr>
            </a:br>
            <a:r>
              <a:rPr lang="ru-RU" sz="5400" dirty="0">
                <a:solidFill>
                  <a:srgbClr val="00B050"/>
                </a:solidFill>
                <a:latin typeface="Arial Narrow" panose="020B0606020202030204" pitchFamily="34" charset="0"/>
              </a:rPr>
              <a:t/>
            </a:r>
            <a:br>
              <a:rPr lang="ru-RU" sz="5400" dirty="0">
                <a:solidFill>
                  <a:srgbClr val="00B050"/>
                </a:solidFill>
                <a:latin typeface="Arial Narrow" panose="020B0606020202030204" pitchFamily="34" charset="0"/>
              </a:rPr>
            </a:br>
            <a:r>
              <a:rPr lang="ru-RU" sz="5400" dirty="0" smtClean="0">
                <a:solidFill>
                  <a:srgbClr val="00B050"/>
                </a:solidFill>
                <a:latin typeface="Arial Narrow" panose="020B0606020202030204" pitchFamily="34" charset="0"/>
              </a:rPr>
              <a:t/>
            </a:r>
            <a:br>
              <a:rPr lang="ru-RU" sz="5400" dirty="0" smtClean="0">
                <a:solidFill>
                  <a:srgbClr val="00B050"/>
                </a:solidFill>
                <a:latin typeface="Arial Narrow" panose="020B0606020202030204" pitchFamily="34" charset="0"/>
              </a:rPr>
            </a:br>
            <a:r>
              <a:rPr lang="ru-RU" sz="5400" dirty="0">
                <a:solidFill>
                  <a:srgbClr val="00B050"/>
                </a:solidFill>
                <a:latin typeface="Times New Roman" panose="02020603050405020304" pitchFamily="18" charset="0"/>
                <a:cs typeface="Times New Roman" panose="02020603050405020304" pitchFamily="18" charset="0"/>
              </a:rPr>
              <a:t/>
            </a:r>
            <a:br>
              <a:rPr lang="ru-RU" sz="5400" dirty="0">
                <a:solidFill>
                  <a:srgbClr val="00B050"/>
                </a:solidFill>
                <a:latin typeface="Times New Roman" panose="02020603050405020304" pitchFamily="18" charset="0"/>
                <a:cs typeface="Times New Roman" panose="02020603050405020304" pitchFamily="18" charset="0"/>
              </a:rPr>
            </a:br>
            <a:r>
              <a:rPr lang="ru-RU" sz="5400" dirty="0" smtClean="0">
                <a:solidFill>
                  <a:srgbClr val="00B050"/>
                </a:solidFill>
                <a:latin typeface="Times New Roman" panose="02020603050405020304" pitchFamily="18" charset="0"/>
                <a:cs typeface="Times New Roman" panose="02020603050405020304" pitchFamily="18" charset="0"/>
              </a:rPr>
              <a:t>«РОЛЬ СЕМЬИ в воспитании здорового образа жизни ребенка»</a:t>
            </a:r>
            <a:br>
              <a:rPr lang="ru-RU" sz="5400" dirty="0" smtClean="0">
                <a:solidFill>
                  <a:srgbClr val="00B050"/>
                </a:solidFill>
                <a:latin typeface="Times New Roman" panose="02020603050405020304" pitchFamily="18" charset="0"/>
                <a:cs typeface="Times New Roman" panose="02020603050405020304" pitchFamily="18" charset="0"/>
              </a:rPr>
            </a:br>
            <a:r>
              <a:rPr lang="ru-RU" sz="5400" dirty="0">
                <a:solidFill>
                  <a:srgbClr val="00B050"/>
                </a:solidFill>
                <a:latin typeface="Times New Roman" panose="02020603050405020304" pitchFamily="18" charset="0"/>
                <a:cs typeface="Times New Roman" panose="02020603050405020304" pitchFamily="18" charset="0"/>
              </a:rPr>
              <a:t/>
            </a:r>
            <a:br>
              <a:rPr lang="ru-RU" sz="5400" dirty="0">
                <a:solidFill>
                  <a:srgbClr val="00B050"/>
                </a:solidFill>
                <a:latin typeface="Times New Roman" panose="02020603050405020304" pitchFamily="18" charset="0"/>
                <a:cs typeface="Times New Roman" panose="02020603050405020304" pitchFamily="18" charset="0"/>
              </a:rPr>
            </a:br>
            <a:r>
              <a:rPr lang="ru-RU" sz="5400" dirty="0" smtClean="0">
                <a:solidFill>
                  <a:srgbClr val="00B050"/>
                </a:solidFill>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Подготовила: физ-инструктор Рагимова. З.Г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883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r>
              <a:rPr lang="ru-RU" b="1" dirty="0">
                <a:latin typeface="Times New Roman" panose="02020603050405020304" pitchFamily="18" charset="0"/>
                <a:cs typeface="Times New Roman" panose="02020603050405020304" pitchFamily="18" charset="0"/>
              </a:rPr>
              <a:t>Закаленные дети:</a:t>
            </a:r>
            <a:r>
              <a:rPr lang="ru-RU" dirty="0">
                <a:latin typeface="Times New Roman" panose="02020603050405020304" pitchFamily="18" charset="0"/>
                <a:cs typeface="Times New Roman" panose="02020603050405020304" pitchFamily="18" charset="0"/>
              </a:rPr>
              <a:t>-    не боятся переохлаждения, перепадов температуры воздуха, сильного ветра, дождливой погоды-   они гораздо реже болеют-    у них крепкий иммунитет</a:t>
            </a:r>
          </a:p>
          <a:p>
            <a:r>
              <a:rPr lang="ru-RU" b="1" dirty="0">
                <a:latin typeface="Times New Roman" panose="02020603050405020304" pitchFamily="18" charset="0"/>
                <a:cs typeface="Times New Roman" panose="02020603050405020304" pitchFamily="18" charset="0"/>
              </a:rPr>
              <a:t>ОСНОВНЫЕ ПРИНЦИПЫ ЗАКАЛИВАНИЯ</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закаливающие процедуры должны быть регулярными, систематическими и ежедневными, только тогда они будут эффективными</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приступать к закаливанию можно только на фоне полного здоровья ребенка</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время воздействия закаливающего фактора должно быть постепенным, необходимо избегать длительного воздействия низких температур</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закаливание ребенка должно проводиться только на фоне положительных эмоций и не вызывать негативную реакцию и плач</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во время заболевания малыша закаливающие процедуры необходимо прекратить, а потом придется вернуться к </a:t>
            </a:r>
            <a:r>
              <a:rPr lang="ru-RU" dirty="0" smtClean="0">
                <a:latin typeface="Times New Roman" panose="02020603050405020304" pitchFamily="18" charset="0"/>
                <a:cs typeface="Times New Roman" panose="02020603050405020304" pitchFamily="18" charset="0"/>
              </a:rPr>
              <a:t>началу.</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2111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bs.twimg.com/media/DcakiRkWkAATjYl.jpg: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8224" y="1287991"/>
            <a:ext cx="8277394" cy="547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12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333" y="1356360"/>
            <a:ext cx="10820400" cy="4024125"/>
          </a:xfrm>
        </p:spPr>
        <p:txBody>
          <a:bodyPr>
            <a:normAutofit fontScale="25000" lnSpcReduction="20000"/>
          </a:bodyPr>
          <a:lstStyle/>
          <a:p>
            <a:r>
              <a:rPr lang="ru-RU" sz="6400" dirty="0">
                <a:latin typeface="Times New Roman" panose="02020603050405020304" pitchFamily="18" charset="0"/>
                <a:cs typeface="Times New Roman" panose="02020603050405020304" pitchFamily="18" charset="0"/>
              </a:rPr>
              <a:t>Чтобы повысить защитные силы организма ребенка, рекомендуется</a:t>
            </a:r>
          </a:p>
          <a:p>
            <a:r>
              <a:rPr lang="ru-RU" sz="6400" b="1" dirty="0">
                <a:latin typeface="Times New Roman" panose="02020603050405020304" pitchFamily="18" charset="0"/>
                <a:cs typeface="Times New Roman" panose="02020603050405020304" pitchFamily="18" charset="0"/>
              </a:rPr>
              <a:t>прием витаминов.</a:t>
            </a:r>
            <a:r>
              <a:rPr lang="ru-RU" sz="6400" dirty="0">
                <a:latin typeface="Times New Roman" panose="02020603050405020304" pitchFamily="18" charset="0"/>
                <a:cs typeface="Times New Roman" panose="02020603050405020304" pitchFamily="18" charset="0"/>
              </a:rPr>
              <a:t> Слово « витамин» происходит от латинского «вита»-«жизнь». Витамины участвуют в обмене веществ и регулируют отдельные биохимические и физиологические процессы. Недостаток витаминов в пище или изменение процессов их усвоения приводит к нарушению обмена веществ и в конечном счете гипо-и авитоминозов. Использование поливитаминов по 1-2 драже в день снижает заболеваемость детей в период эпидемии гриппа не менее чем в 2 раза.</a:t>
            </a:r>
          </a:p>
          <a:p>
            <a:r>
              <a:rPr lang="en-US" sz="6400" b="1" dirty="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Удар по здоровью ребенка наносят </a:t>
            </a:r>
            <a:r>
              <a:rPr lang="ru-RU" sz="6400" b="1" dirty="0">
                <a:latin typeface="Times New Roman" panose="02020603050405020304" pitchFamily="18" charset="0"/>
                <a:cs typeface="Times New Roman" panose="02020603050405020304" pitchFamily="18" charset="0"/>
              </a:rPr>
              <a:t>вредные наклонности родителей</a:t>
            </a:r>
            <a:r>
              <a:rPr lang="ru-RU" sz="6400" dirty="0">
                <a:latin typeface="Times New Roman" panose="02020603050405020304" pitchFamily="18" charset="0"/>
                <a:cs typeface="Times New Roman" panose="02020603050405020304" pitchFamily="18" charset="0"/>
              </a:rPr>
              <a:t>. Не секрет, что дети курящих отцов и матерей болеют бронхолегочными заболеваниями гораздо чаще, чем дети некурящих.</a:t>
            </a:r>
          </a:p>
          <a:p>
            <a:r>
              <a:rPr lang="en-US" sz="6400" b="1" dirty="0">
                <a:latin typeface="Times New Roman" panose="02020603050405020304" pitchFamily="18" charset="0"/>
                <a:cs typeface="Times New Roman" panose="02020603050405020304" pitchFamily="18" charset="0"/>
              </a:rPr>
              <a:t>           </a:t>
            </a:r>
            <a:r>
              <a:rPr lang="ru-RU" sz="6400" dirty="0">
                <a:latin typeface="Times New Roman" panose="02020603050405020304" pitchFamily="18" charset="0"/>
                <a:cs typeface="Times New Roman" panose="02020603050405020304" pitchFamily="18" charset="0"/>
              </a:rPr>
              <a:t>Тяжелые последствия для здоровья ребенка имеют </a:t>
            </a:r>
            <a:r>
              <a:rPr lang="ru-RU" sz="6400" b="1" dirty="0">
                <a:latin typeface="Times New Roman" panose="02020603050405020304" pitchFamily="18" charset="0"/>
                <a:cs typeface="Times New Roman" panose="02020603050405020304" pitchFamily="18" charset="0"/>
              </a:rPr>
              <a:t>травмы и несчастные случаи. </a:t>
            </a:r>
            <a:r>
              <a:rPr lang="ru-RU" sz="6400" dirty="0">
                <a:latin typeface="Times New Roman" panose="02020603050405020304" pitchFamily="18" charset="0"/>
                <a:cs typeface="Times New Roman" panose="02020603050405020304" pitchFamily="18" charset="0"/>
              </a:rPr>
              <a:t>Опасность для жизни ребенка дома могут представлять электронагревательные приборы; мелкие предметы, которые дети проглатывают, засовывают в уши, нос; оставленные на виду лекарства.</a:t>
            </a:r>
          </a:p>
          <a:p>
            <a:r>
              <a:rPr lang="ru-RU" sz="6400" dirty="0">
                <a:latin typeface="Times New Roman" panose="02020603050405020304" pitchFamily="18" charset="0"/>
                <a:cs typeface="Times New Roman" panose="02020603050405020304" pitchFamily="18" charset="0"/>
              </a:rPr>
              <a:t> </a:t>
            </a:r>
          </a:p>
          <a:p>
            <a:r>
              <a:rPr lang="ru-RU" sz="6400" dirty="0">
                <a:latin typeface="Times New Roman" panose="02020603050405020304" pitchFamily="18" charset="0"/>
                <a:cs typeface="Times New Roman" panose="02020603050405020304" pitchFamily="18" charset="0"/>
              </a:rPr>
              <a:t>                        Поэтому родителям следует:</a:t>
            </a:r>
          </a:p>
          <a:p>
            <a:r>
              <a:rPr lang="ru-RU" sz="6400" dirty="0">
                <a:latin typeface="Times New Roman" panose="02020603050405020304" pitchFamily="18" charset="0"/>
                <a:cs typeface="Times New Roman" panose="02020603050405020304" pitchFamily="18" charset="0"/>
              </a:rPr>
              <a:t>Постоянно контролировать действия ребенка и рассказывать, что и где опасно;</a:t>
            </a:r>
          </a:p>
          <a:p>
            <a:r>
              <a:rPr lang="ru-RU" sz="6400" dirty="0">
                <a:latin typeface="Times New Roman" panose="02020603050405020304" pitchFamily="18" charset="0"/>
                <a:cs typeface="Times New Roman" panose="02020603050405020304" pitchFamily="18" charset="0"/>
              </a:rPr>
              <a:t>Хранить в специальных местах предметы бижутерии, косметические принадлежности, лекарства, горячие кастрюли, химические вещества и моющие средства;</a:t>
            </a:r>
          </a:p>
          <a:p>
            <a:r>
              <a:rPr lang="ru-RU" sz="6400" dirty="0">
                <a:latin typeface="Times New Roman" panose="02020603050405020304" pitchFamily="18" charset="0"/>
                <a:cs typeface="Times New Roman" panose="02020603050405020304" pitchFamily="18" charset="0"/>
              </a:rPr>
              <a:t>Закрывать окна и балконы;</a:t>
            </a:r>
          </a:p>
          <a:p>
            <a:r>
              <a:rPr lang="ru-RU" sz="6400" dirty="0">
                <a:latin typeface="Times New Roman" panose="02020603050405020304" pitchFamily="18" charset="0"/>
                <a:cs typeface="Times New Roman" panose="02020603050405020304" pitchFamily="18" charset="0"/>
              </a:rPr>
              <a:t>Запретить ребенку брать в рот монеты, пуговицы, сосать пальцы.</a:t>
            </a:r>
          </a:p>
          <a:p>
            <a:r>
              <a:rPr lang="ru-RU" sz="6400" dirty="0">
                <a:latin typeface="Times New Roman" panose="02020603050405020304" pitchFamily="18" charset="0"/>
                <a:cs typeface="Times New Roman" panose="02020603050405020304" pitchFamily="18" charset="0"/>
              </a:rPr>
              <a:t> </a:t>
            </a:r>
          </a:p>
          <a:p>
            <a:pPr indent="0">
              <a:buNone/>
            </a:pPr>
            <a:r>
              <a:rPr lang="ru-RU" sz="6400" b="1" dirty="0" smtClean="0">
                <a:latin typeface="Times New Roman" panose="02020603050405020304" pitchFamily="18" charset="0"/>
                <a:cs typeface="Times New Roman" panose="02020603050405020304" pitchFamily="18" charset="0"/>
              </a:rPr>
              <a:t>                                                </a:t>
            </a:r>
            <a:r>
              <a:rPr lang="ru-RU" sz="6400" b="1" dirty="0">
                <a:latin typeface="Times New Roman" panose="02020603050405020304" pitchFamily="18" charset="0"/>
                <a:cs typeface="Times New Roman" panose="02020603050405020304" pitchFamily="18" charset="0"/>
              </a:rPr>
              <a:t>                Уважаемые взрослые помните:</a:t>
            </a:r>
            <a:endParaRPr lang="ru-RU" sz="6400" dirty="0">
              <a:latin typeface="Times New Roman" panose="02020603050405020304" pitchFamily="18" charset="0"/>
              <a:cs typeface="Times New Roman" panose="02020603050405020304" pitchFamily="18" charset="0"/>
            </a:endParaRPr>
          </a:p>
          <a:p>
            <a:pPr indent="0">
              <a:buNone/>
            </a:pPr>
            <a:r>
              <a:rPr lang="ru-RU" sz="6400" b="1" dirty="0" smtClean="0">
                <a:latin typeface="Times New Roman" panose="02020603050405020304" pitchFamily="18" charset="0"/>
                <a:cs typeface="Times New Roman" panose="02020603050405020304" pitchFamily="18" charset="0"/>
              </a:rPr>
              <a:t> </a:t>
            </a:r>
            <a:r>
              <a:rPr lang="ru-RU" sz="6400" b="1" dirty="0">
                <a:latin typeface="Times New Roman" panose="02020603050405020304" pitchFamily="18" charset="0"/>
                <a:cs typeface="Times New Roman" panose="02020603050405020304" pitchFamily="18" charset="0"/>
              </a:rPr>
              <a:t>     </a:t>
            </a:r>
            <a:r>
              <a:rPr lang="ru-RU" sz="6400" b="1" dirty="0" smtClean="0">
                <a:latin typeface="Times New Roman" panose="02020603050405020304" pitchFamily="18" charset="0"/>
                <a:cs typeface="Times New Roman" panose="02020603050405020304" pitchFamily="18" charset="0"/>
              </a:rPr>
              <a:t>                                               </a:t>
            </a:r>
            <a:r>
              <a:rPr lang="ru-RU" sz="6400" b="1" dirty="0">
                <a:latin typeface="Times New Roman" panose="02020603050405020304" pitchFamily="18" charset="0"/>
                <a:cs typeface="Times New Roman" panose="02020603050405020304" pitchFamily="18" charset="0"/>
              </a:rPr>
              <a:t> </a:t>
            </a:r>
            <a:r>
              <a:rPr lang="ru-RU" sz="6400" b="1" dirty="0" smtClean="0">
                <a:latin typeface="Times New Roman" panose="02020603050405020304" pitchFamily="18" charset="0"/>
                <a:cs typeface="Times New Roman" panose="02020603050405020304" pitchFamily="18" charset="0"/>
              </a:rPr>
              <a:t>ЗДОРОВЬЕ </a:t>
            </a:r>
            <a:r>
              <a:rPr lang="ru-RU" sz="6400" b="1" dirty="0">
                <a:latin typeface="Times New Roman" panose="02020603050405020304" pitchFamily="18" charset="0"/>
                <a:cs typeface="Times New Roman" panose="02020603050405020304" pitchFamily="18" charset="0"/>
              </a:rPr>
              <a:t>РЕБЕНКА В ВАШИХ РУКАХ!</a:t>
            </a:r>
            <a:endParaRPr lang="ru-RU" sz="6400" dirty="0">
              <a:latin typeface="Times New Roman" panose="02020603050405020304" pitchFamily="18" charset="0"/>
              <a:cs typeface="Times New Roman" panose="02020603050405020304" pitchFamily="18" charset="0"/>
            </a:endParaRPr>
          </a:p>
          <a:p>
            <a:pPr marL="0" indent="0">
              <a:buNone/>
            </a:pPr>
            <a:r>
              <a:rPr lang="ru-RU" dirty="0"/>
              <a:t/>
            </a:r>
            <a:br>
              <a:rPr lang="ru-RU" dirty="0"/>
            </a:br>
            <a:endParaRPr lang="ru-RU" dirty="0"/>
          </a:p>
        </p:txBody>
      </p:sp>
    </p:spTree>
    <p:extLst>
      <p:ext uri="{BB962C8B-B14F-4D97-AF65-F5344CB8AC3E}">
        <p14:creationId xmlns:p14="http://schemas.microsoft.com/office/powerpoint/2010/main" val="312900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pdb/163339/d9863457-32dc-44a8-8851-c29d96f3fff3/s1200?webp=fal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399" y="1166546"/>
            <a:ext cx="8079981" cy="538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35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latin typeface="Times New Roman" panose="02020603050405020304" pitchFamily="18" charset="0"/>
                <a:cs typeface="Times New Roman" panose="02020603050405020304" pitchFamily="18" charset="0"/>
              </a:rPr>
              <a:t>Сегодня очень важно нам, взрослым, формировать и поддерживать интерес к оздоровлению как самих себя, так и своих детей.</a:t>
            </a:r>
          </a:p>
          <a:p>
            <a:r>
              <a:rPr lang="ru-RU" dirty="0">
                <a:latin typeface="Times New Roman" panose="02020603050405020304" pitchFamily="18" charset="0"/>
                <a:cs typeface="Times New Roman" panose="02020603050405020304" pitchFamily="18" charset="0"/>
              </a:rPr>
              <a:t>«Родители являются первыми педагогами. Они обязаны заложить основы физического, нравственного и интеллектуального развития личности ребенка», - гласит Закон РФ «Об образовании»</a:t>
            </a:r>
          </a:p>
          <a:p>
            <a:r>
              <a:rPr lang="ru-RU" dirty="0">
                <a:latin typeface="Times New Roman" panose="02020603050405020304" pitchFamily="18" charset="0"/>
                <a:cs typeface="Times New Roman" panose="02020603050405020304" pitchFamily="18" charset="0"/>
              </a:rPr>
              <a:t>К сожалению, в силу недостаточно развитого культурного уровня нашего общества, здоровье еще не стоит на первом месте среди потребностей человека. Поэтому многие родители не могут служить для ребенка положительным примером здорового образа жизни, так как часто злоупотребляют курением и алкоголем, предпочитают многочасовые просмотры телепередач и видеофильмов, компьютерные игры закаливанию, занятиям физкультурой, прогулкам на свежем воздухе.</a:t>
            </a:r>
          </a:p>
          <a:p>
            <a:endParaRPr lang="ru-RU" dirty="0"/>
          </a:p>
        </p:txBody>
      </p:sp>
    </p:spTree>
    <p:extLst>
      <p:ext uri="{BB962C8B-B14F-4D97-AF65-F5344CB8AC3E}">
        <p14:creationId xmlns:p14="http://schemas.microsoft.com/office/powerpoint/2010/main" val="406084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58" y="1482725"/>
            <a:ext cx="5360810" cy="402060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647" y="2514600"/>
            <a:ext cx="6493984" cy="3928533"/>
          </a:xfrm>
          <a:prstGeom prst="rect">
            <a:avLst/>
          </a:prstGeom>
        </p:spPr>
      </p:pic>
    </p:spTree>
    <p:extLst>
      <p:ext uri="{BB962C8B-B14F-4D97-AF65-F5344CB8AC3E}">
        <p14:creationId xmlns:p14="http://schemas.microsoft.com/office/powerpoint/2010/main" val="519118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indent="0">
              <a:buNone/>
            </a:pPr>
            <a:r>
              <a:rPr lang="ru-RU" sz="2000" b="1" dirty="0">
                <a:latin typeface="Times New Roman" panose="02020603050405020304" pitchFamily="18" charset="0"/>
                <a:cs typeface="Times New Roman" panose="02020603050405020304" pitchFamily="18" charset="0"/>
              </a:rPr>
              <a:t>Режим дня -</a:t>
            </a:r>
            <a:r>
              <a:rPr lang="ru-RU" sz="2000" dirty="0">
                <a:latin typeface="Times New Roman" panose="02020603050405020304" pitchFamily="18" charset="0"/>
                <a:cs typeface="Times New Roman" panose="02020603050405020304" pitchFamily="18" charset="0"/>
              </a:rPr>
              <a:t> это оптимально сочетаемые периоды бодрствования и сна детей   в течение суток. </a:t>
            </a:r>
          </a:p>
          <a:p>
            <a:r>
              <a:rPr lang="ru-RU" sz="2000" b="1" dirty="0">
                <a:latin typeface="Times New Roman" panose="02020603050405020304" pitchFamily="18" charset="0"/>
                <a:cs typeface="Times New Roman" panose="02020603050405020304" pitchFamily="18" charset="0"/>
              </a:rPr>
              <a:t>Прогулка</a:t>
            </a:r>
            <a:r>
              <a:rPr lang="ru-RU" sz="2000" dirty="0">
                <a:latin typeface="Times New Roman" panose="02020603050405020304" pitchFamily="18" charset="0"/>
                <a:cs typeface="Times New Roman" panose="02020603050405020304" pitchFamily="18" charset="0"/>
              </a:rPr>
              <a:t> - пребывание на воздухе способствует повышению сопротивляемости организма и закаляет его. После активной прогулки у ребенка всегда нормализуются аппетит и сон.</a:t>
            </a:r>
          </a:p>
          <a:p>
            <a:r>
              <a:rPr lang="ru-RU" sz="2000" dirty="0">
                <a:latin typeface="Times New Roman" panose="02020603050405020304" pitchFamily="18" charset="0"/>
                <a:cs typeface="Times New Roman" panose="02020603050405020304" pitchFamily="18" charset="0"/>
              </a:rPr>
              <a:t>Прогулка должна проводиться в любую погоду, за исключением особо неблагоприятных условий. При этом одежда и обувь должны соответствовать погоде и всем гигиеническим требованиям. Во время прогулки нельзя допускать, чтобы дети длительное время находились в однообразной позе, поэтому необходимо менять их вид деятельности и место игры. Хорошо сочетать прогулки со спортивными и подвижными играми. Дети должны гулять не менее 2-х раз в день по два часа, летом- неограниченно.</a:t>
            </a:r>
          </a:p>
        </p:txBody>
      </p:sp>
    </p:spTree>
    <p:extLst>
      <p:ext uri="{BB962C8B-B14F-4D97-AF65-F5344CB8AC3E}">
        <p14:creationId xmlns:p14="http://schemas.microsoft.com/office/powerpoint/2010/main" val="419363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400" y="1391623"/>
            <a:ext cx="4682066" cy="544199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933" y="1000039"/>
            <a:ext cx="5985933" cy="5833574"/>
          </a:xfrm>
          <a:prstGeom prst="rect">
            <a:avLst/>
          </a:prstGeom>
        </p:spPr>
      </p:pic>
    </p:spTree>
    <p:extLst>
      <p:ext uri="{BB962C8B-B14F-4D97-AF65-F5344CB8AC3E}">
        <p14:creationId xmlns:p14="http://schemas.microsoft.com/office/powerpoint/2010/main" val="242683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439334"/>
            <a:ext cx="10820400" cy="4779352"/>
          </a:xfrm>
        </p:spPr>
        <p:txBody>
          <a:bodyPr/>
          <a:lstStyle/>
          <a:p>
            <a:r>
              <a:rPr lang="ru-RU" b="1" dirty="0">
                <a:latin typeface="Times New Roman" panose="02020603050405020304" pitchFamily="18" charset="0"/>
                <a:cs typeface="Times New Roman" panose="02020603050405020304" pitchFamily="18" charset="0"/>
              </a:rPr>
              <a:t>Умывание – первый этап гигиены дошкольников.</a:t>
            </a:r>
          </a:p>
          <a:p>
            <a:r>
              <a:rPr lang="ru-RU" dirty="0">
                <a:latin typeface="Times New Roman" panose="02020603050405020304" pitchFamily="18" charset="0"/>
                <a:cs typeface="Times New Roman" panose="02020603050405020304" pitchFamily="18" charset="0"/>
              </a:rPr>
              <a:t>Каждое утро все дети должны </a:t>
            </a:r>
            <a:r>
              <a:rPr lang="ru-RU" u="sng" dirty="0">
                <a:latin typeface="Times New Roman" panose="02020603050405020304" pitchFamily="18" charset="0"/>
                <a:cs typeface="Times New Roman" panose="02020603050405020304" pitchFamily="18" charset="0"/>
              </a:rPr>
              <a:t>умываться</a:t>
            </a:r>
            <a:r>
              <a:rPr lang="ru-RU" dirty="0">
                <a:latin typeface="Times New Roman" panose="02020603050405020304" pitchFamily="18" charset="0"/>
                <a:cs typeface="Times New Roman" panose="02020603050405020304" pitchFamily="18" charset="0"/>
              </a:rPr>
              <a:t>: мыть лицо, руки, шею, уши. Умываться также нужно после прогулок и вечером.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333" y="2746023"/>
            <a:ext cx="4538134" cy="3849512"/>
          </a:xfrm>
          <a:prstGeom prst="rect">
            <a:avLst/>
          </a:prstGeom>
        </p:spPr>
      </p:pic>
    </p:spTree>
    <p:extLst>
      <p:ext uri="{BB962C8B-B14F-4D97-AF65-F5344CB8AC3E}">
        <p14:creationId xmlns:p14="http://schemas.microsoft.com/office/powerpoint/2010/main" val="257207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1600" y="1347893"/>
            <a:ext cx="10820400" cy="4024125"/>
          </a:xfrm>
        </p:spPr>
        <p:txBody>
          <a:bodyPr/>
          <a:lstStyle/>
          <a:p>
            <a:pPr indent="0">
              <a:buNone/>
            </a:pPr>
            <a:r>
              <a:rPr lang="ru-RU" b="1" dirty="0">
                <a:latin typeface="Times New Roman" panose="02020603050405020304" pitchFamily="18" charset="0"/>
                <a:cs typeface="Times New Roman" panose="02020603050405020304" pitchFamily="18" charset="0"/>
              </a:rPr>
              <a:t>Полноценное питание</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включение в рацион продуктов богатых витаминами, минеральными солями и белком</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indent="0">
              <a:buNone/>
            </a:pPr>
            <a:r>
              <a:rPr lang="ru-RU" b="1" dirty="0">
                <a:latin typeface="Times New Roman" panose="02020603050405020304" pitchFamily="18" charset="0"/>
                <a:cs typeface="Times New Roman" panose="02020603050405020304" pitchFamily="18" charset="0"/>
              </a:rPr>
              <a:t>Сон </a:t>
            </a:r>
            <a:r>
              <a:rPr lang="ru-RU" dirty="0">
                <a:latin typeface="Times New Roman" panose="02020603050405020304" pitchFamily="18" charset="0"/>
                <a:cs typeface="Times New Roman" panose="02020603050405020304" pitchFamily="18" charset="0"/>
              </a:rPr>
              <a:t>- является не менее важной составляющей частью режима дня, который особенно необходим ослабленным детям.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46" y="2779459"/>
            <a:ext cx="5226756" cy="3920067"/>
          </a:xfrm>
          <a:prstGeom prst="rect">
            <a:avLst/>
          </a:prstGeom>
        </p:spPr>
      </p:pic>
      <p:pic>
        <p:nvPicPr>
          <p:cNvPr id="2050" name="Picture 2" descr="http://1.bp.blogspot.com/-QLe-7YilSzY/TsuPc-Mb1LI/AAAAAAAAAAM/TI4Hk5wdGXY/s1600/DSCN12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2699026"/>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16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1067" y="1491828"/>
            <a:ext cx="10820400" cy="4024125"/>
          </a:xfrm>
        </p:spPr>
        <p:txBody>
          <a:bodyPr>
            <a:normAutofit fontScale="25000" lnSpcReduction="20000"/>
          </a:bodyPr>
          <a:lstStyle/>
          <a:p>
            <a:r>
              <a:rPr lang="ru-RU" sz="6400" dirty="0">
                <a:latin typeface="Times New Roman" panose="02020603050405020304" pitchFamily="18" charset="0"/>
                <a:cs typeface="Times New Roman" panose="02020603050405020304" pitchFamily="18" charset="0"/>
              </a:rPr>
              <a:t>Как и многие привычки, навыки здорового образа жизни формируются при соответствующих условиях в раннем и дошкольном детстве. По мере роста и развития ребенка они постепенно совершенствуются, их круг расширяется. Для прочного усвоения детьми элементарных принципов, составляющих основу здорового образа жизни, важно проводить с ними беседы и игры соответствующей тематики и использовать с этой целью разнообразные виды детской деятельности в течение дня. Так, например, собираясь в детский сад, ребенок 5—7 лет самостоятельно или с помощью взрослого выбирает для себя ту одежду, которая является наиболее подходящей. Желательно тут же предоставить ему возможность определить правильность и последовательность надевания разных предметов одежды. При подготовке к дневному сну ребенок постепенно привыкает аккуратно складывать снятую рубашку, шорты, платье, колготы, ставить на место обувь.Усваивая элементы здорового образа жизни, ребенок лучше понимает правила поведения на прогулке, и ему легче выбрать игру; он узнает о пользе здоровой пищи, дневного сна, режима дня.Важным компонентом здорового образа жизни можно считать и умение ребенка общаться со сверстниками и взрослыми, включаться в совместные игры, быть доброжелательным. Исследования показали, что демократический стиль воспитания, основанный на уважении к личности ребенка и доверии, развивает его активность, инициативу, общительность, способность самостоятельно принимать решения, психоэмоциональную устойчивость. И, наоборот, при авторитарном стиле воспитания, когда используются преимущественно приемы подчинения, вызывающие у детей реакцию отторжения, у них развиваются безынициативность, угнетенное состояние, негативизм, нередко — повышенная возбудимость, агрессивность. Формирование здорового образа жизни — это воспитание комплекса разнообразных навыков, правил, умений и знаний, которые дети могут применять на практике. Такой образ жизни создает у них мотивацию и стремление быть здоровыми, ценить хорошее самочувствие, уметь защитить себя и своих сверстников от вредных влияний среды и нежелательных контактов.</a:t>
            </a:r>
          </a:p>
          <a:p>
            <a:r>
              <a:rPr lang="ru-RU" sz="6400" dirty="0">
                <a:latin typeface="Times New Roman" panose="02020603050405020304" pitchFamily="18" charset="0"/>
                <a:cs typeface="Times New Roman" panose="02020603050405020304" pitchFamily="18" charset="0"/>
              </a:rPr>
              <a:t>Сформированные в раннем детстве навыки здорового образа жизни сохраняются и в дальнейшем. Ребенок, взрослея, будет всегда защищен от разнообразных вредных воздействий, с которыми ему неизбежно придется сталкиваться.</a:t>
            </a:r>
          </a:p>
          <a:p>
            <a:r>
              <a:rPr lang="ru-RU" sz="6400" dirty="0">
                <a:latin typeface="Times New Roman" panose="02020603050405020304" pitchFamily="18" charset="0"/>
                <a:cs typeface="Times New Roman" panose="02020603050405020304" pitchFamily="18" charset="0"/>
              </a:rPr>
              <a:t>Начало теплого сезона – самое время приступить к закаливанию ребенка. Особенно важно закаливание для ослабленных, часто болеющих детей.</a:t>
            </a:r>
          </a:p>
          <a:p>
            <a:endParaRPr lang="ru-RU" dirty="0"/>
          </a:p>
        </p:txBody>
      </p:sp>
    </p:spTree>
    <p:extLst>
      <p:ext uri="{BB962C8B-B14F-4D97-AF65-F5344CB8AC3E}">
        <p14:creationId xmlns:p14="http://schemas.microsoft.com/office/powerpoint/2010/main" val="2270600815"/>
      </p:ext>
    </p:extLst>
  </p:cSld>
  <p:clrMapOvr>
    <a:masterClrMapping/>
  </p:clrMapOvr>
</p:sld>
</file>

<file path=ppt/theme/theme1.xml><?xml version="1.0" encoding="utf-8"?>
<a:theme xmlns:a="http://schemas.openxmlformats.org/drawingml/2006/main" name="След самолета">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След самолета</Template>
  <TotalTime>75</TotalTime>
  <Words>511</Words>
  <Application>Microsoft Office PowerPoint</Application>
  <PresentationFormat>Широкоэкранный</PresentationFormat>
  <Paragraphs>31</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Arial Narrow</vt:lpstr>
      <vt:lpstr>Century Gothic</vt:lpstr>
      <vt:lpstr>Times New Roman</vt:lpstr>
      <vt:lpstr>След самолета</vt:lpstr>
      <vt:lpstr>          «РОЛЬ СЕМЬИ в воспитании здорового образа жизни ребенка»                                 Подготовила: физ-инструктор Рагимова. З.Г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СЕМЬИ в воспитании здорового образа жизни ребенка»</dc:title>
  <dc:creator>777</dc:creator>
  <cp:lastModifiedBy>777</cp:lastModifiedBy>
  <cp:revision>7</cp:revision>
  <dcterms:created xsi:type="dcterms:W3CDTF">2019-10-25T14:20:53Z</dcterms:created>
  <dcterms:modified xsi:type="dcterms:W3CDTF">2019-10-25T15:36:05Z</dcterms:modified>
</cp:coreProperties>
</file>